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DFE9"/>
    <a:srgbClr val="152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3" autoAdjust="0"/>
    <p:restoredTop sz="87339" autoAdjust="0"/>
  </p:normalViewPr>
  <p:slideViewPr>
    <p:cSldViewPr snapToGrid="0">
      <p:cViewPr>
        <p:scale>
          <a:sx n="75" d="100"/>
          <a:sy n="75" d="100"/>
        </p:scale>
        <p:origin x="396" y="-1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4615D-9CE9-429A-A223-474B18918F25}" type="datetimeFigureOut">
              <a:rPr lang="zh-CN" altLang="en-US" smtClean="0"/>
              <a:t>2018/8/4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F0B17-20C8-4CBB-BD66-70902ADF3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448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95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92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二、项目研究内容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1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一、研究背景及意义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46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537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五、任务分解和进度安排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83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三、目标设置及技术路线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847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三、目标设置及技术路线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1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三、目标设置及技术路线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F0B17-20C8-4CBB-BD66-70902ADF39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78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3261138" y="-7830"/>
            <a:ext cx="8944218" cy="6865831"/>
          </a:xfrm>
          <a:custGeom>
            <a:avLst/>
            <a:gdLst>
              <a:gd name="connsiteX0" fmla="*/ 17770 w 8944218"/>
              <a:gd name="connsiteY0" fmla="*/ 0 h 6865831"/>
              <a:gd name="connsiteX1" fmla="*/ 4931600 w 8944218"/>
              <a:gd name="connsiteY1" fmla="*/ 0 h 6865831"/>
              <a:gd name="connsiteX2" fmla="*/ 4938378 w 8944218"/>
              <a:gd name="connsiteY2" fmla="*/ 6778 h 6865831"/>
              <a:gd name="connsiteX3" fmla="*/ 4939431 w 8944218"/>
              <a:gd name="connsiteY3" fmla="*/ 5724 h 6865831"/>
              <a:gd name="connsiteX4" fmla="*/ 4940097 w 8944218"/>
              <a:gd name="connsiteY4" fmla="*/ 6390 h 6865831"/>
              <a:gd name="connsiteX5" fmla="*/ 4946486 w 8944218"/>
              <a:gd name="connsiteY5" fmla="*/ 0 h 6865831"/>
              <a:gd name="connsiteX6" fmla="*/ 8944218 w 8944218"/>
              <a:gd name="connsiteY6" fmla="*/ 0 h 6865831"/>
              <a:gd name="connsiteX7" fmla="*/ 8944218 w 8944218"/>
              <a:gd name="connsiteY7" fmla="*/ 938217 h 6865831"/>
              <a:gd name="connsiteX8" fmla="*/ 8944218 w 8944218"/>
              <a:gd name="connsiteY8" fmla="*/ 951638 h 6865831"/>
              <a:gd name="connsiteX9" fmla="*/ 8944218 w 8944218"/>
              <a:gd name="connsiteY9" fmla="*/ 4018388 h 6865831"/>
              <a:gd name="connsiteX10" fmla="*/ 8944217 w 8944218"/>
              <a:gd name="connsiteY10" fmla="*/ 4018387 h 6865831"/>
              <a:gd name="connsiteX11" fmla="*/ 8944217 w 8944218"/>
              <a:gd name="connsiteY11" fmla="*/ 5877695 h 6865831"/>
              <a:gd name="connsiteX12" fmla="*/ 7956081 w 8944218"/>
              <a:gd name="connsiteY12" fmla="*/ 6865831 h 6865831"/>
              <a:gd name="connsiteX13" fmla="*/ 6852273 w 8944218"/>
              <a:gd name="connsiteY13" fmla="*/ 6865831 h 6865831"/>
              <a:gd name="connsiteX14" fmla="*/ 4940484 w 8944218"/>
              <a:gd name="connsiteY14" fmla="*/ 4954043 h 6865831"/>
              <a:gd name="connsiteX15" fmla="*/ 4939431 w 8944218"/>
              <a:gd name="connsiteY15" fmla="*/ 4955095 h 6865831"/>
              <a:gd name="connsiteX16" fmla="*/ 2475739 w 8944218"/>
              <a:gd name="connsiteY16" fmla="*/ 2491403 h 6865831"/>
              <a:gd name="connsiteX17" fmla="*/ 2474685 w 8944218"/>
              <a:gd name="connsiteY17" fmla="*/ 2492455 h 6865831"/>
              <a:gd name="connsiteX18" fmla="*/ 0 w 8944218"/>
              <a:gd name="connsiteY18" fmla="*/ 17770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944218" h="6865831">
                <a:moveTo>
                  <a:pt x="17770" y="0"/>
                </a:moveTo>
                <a:lnTo>
                  <a:pt x="4931600" y="0"/>
                </a:lnTo>
                <a:lnTo>
                  <a:pt x="4938378" y="6778"/>
                </a:lnTo>
                <a:lnTo>
                  <a:pt x="4939431" y="5724"/>
                </a:lnTo>
                <a:lnTo>
                  <a:pt x="4940097" y="6390"/>
                </a:lnTo>
                <a:lnTo>
                  <a:pt x="4946486" y="0"/>
                </a:lnTo>
                <a:lnTo>
                  <a:pt x="8944218" y="0"/>
                </a:lnTo>
                <a:lnTo>
                  <a:pt x="8944218" y="938217"/>
                </a:lnTo>
                <a:lnTo>
                  <a:pt x="8944218" y="951638"/>
                </a:lnTo>
                <a:lnTo>
                  <a:pt x="8944218" y="4018388"/>
                </a:lnTo>
                <a:lnTo>
                  <a:pt x="8944217" y="4018387"/>
                </a:lnTo>
                <a:lnTo>
                  <a:pt x="8944217" y="5877695"/>
                </a:lnTo>
                <a:lnTo>
                  <a:pt x="7956081" y="6865831"/>
                </a:lnTo>
                <a:lnTo>
                  <a:pt x="6852273" y="6865831"/>
                </a:lnTo>
                <a:lnTo>
                  <a:pt x="4940484" y="4954043"/>
                </a:lnTo>
                <a:lnTo>
                  <a:pt x="4939431" y="4955095"/>
                </a:lnTo>
                <a:lnTo>
                  <a:pt x="2475739" y="2491403"/>
                </a:lnTo>
                <a:lnTo>
                  <a:pt x="2474685" y="2492455"/>
                </a:lnTo>
                <a:lnTo>
                  <a:pt x="0" y="177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3844246" y="1694329"/>
            <a:ext cx="4548647" cy="2861134"/>
          </a:xfrm>
          <a:custGeom>
            <a:avLst/>
            <a:gdLst>
              <a:gd name="connsiteX0" fmla="*/ 0 w 4548647"/>
              <a:gd name="connsiteY0" fmla="*/ 0 h 2861134"/>
              <a:gd name="connsiteX1" fmla="*/ 4548647 w 4548647"/>
              <a:gd name="connsiteY1" fmla="*/ 0 h 2861134"/>
              <a:gd name="connsiteX2" fmla="*/ 4548647 w 4548647"/>
              <a:gd name="connsiteY2" fmla="*/ 2861134 h 2861134"/>
              <a:gd name="connsiteX3" fmla="*/ 0 w 4548647"/>
              <a:gd name="connsiteY3" fmla="*/ 2861134 h 2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8647" h="2861134">
                <a:moveTo>
                  <a:pt x="0" y="0"/>
                </a:moveTo>
                <a:lnTo>
                  <a:pt x="4548647" y="0"/>
                </a:lnTo>
                <a:lnTo>
                  <a:pt x="4548647" y="2861134"/>
                </a:lnTo>
                <a:lnTo>
                  <a:pt x="0" y="2861134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354013" y="3273328"/>
            <a:ext cx="1514686" cy="2442137"/>
          </a:xfrm>
          <a:custGeom>
            <a:avLst/>
            <a:gdLst>
              <a:gd name="connsiteX0" fmla="*/ 0 w 1514686"/>
              <a:gd name="connsiteY0" fmla="*/ 0 h 2442137"/>
              <a:gd name="connsiteX1" fmla="*/ 1514686 w 1514686"/>
              <a:gd name="connsiteY1" fmla="*/ 0 h 2442137"/>
              <a:gd name="connsiteX2" fmla="*/ 1514686 w 1514686"/>
              <a:gd name="connsiteY2" fmla="*/ 2442137 h 2442137"/>
              <a:gd name="connsiteX3" fmla="*/ 0 w 1514686"/>
              <a:gd name="connsiteY3" fmla="*/ 2442137 h 24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686" h="2442137">
                <a:moveTo>
                  <a:pt x="0" y="0"/>
                </a:moveTo>
                <a:lnTo>
                  <a:pt x="1514686" y="0"/>
                </a:lnTo>
                <a:lnTo>
                  <a:pt x="1514686" y="2442137"/>
                </a:lnTo>
                <a:lnTo>
                  <a:pt x="0" y="2442137"/>
                </a:lnTo>
                <a:close/>
              </a:path>
            </a:pathLst>
          </a:custGeom>
          <a:solidFill>
            <a:schemeClr val="bg2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980161" y="3662277"/>
            <a:ext cx="4496750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4057739" y="3351144"/>
            <a:ext cx="4496750" cy="1752641"/>
          </a:xfrm>
          <a:custGeom>
            <a:avLst/>
            <a:gdLst>
              <a:gd name="connsiteX0" fmla="*/ 2864411 w 4496750"/>
              <a:gd name="connsiteY0" fmla="*/ 0 h 1752641"/>
              <a:gd name="connsiteX1" fmla="*/ 4496750 w 4496750"/>
              <a:gd name="connsiteY1" fmla="*/ 633131 h 1752641"/>
              <a:gd name="connsiteX2" fmla="*/ 1632339 w 4496750"/>
              <a:gd name="connsiteY2" fmla="*/ 1752641 h 1752641"/>
              <a:gd name="connsiteX3" fmla="*/ 0 w 4496750"/>
              <a:gd name="connsiteY3" fmla="*/ 1119510 h 175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6750" h="1752641">
                <a:moveTo>
                  <a:pt x="2864411" y="0"/>
                </a:moveTo>
                <a:lnTo>
                  <a:pt x="4496750" y="633131"/>
                </a:lnTo>
                <a:lnTo>
                  <a:pt x="1632339" y="1752641"/>
                </a:lnTo>
                <a:lnTo>
                  <a:pt x="0" y="11195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875075" y="1694144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5053586" y="1694144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9219984" y="1694144"/>
            <a:ext cx="2100208" cy="2088868"/>
          </a:xfrm>
          <a:custGeom>
            <a:avLst/>
            <a:gdLst>
              <a:gd name="connsiteX0" fmla="*/ 0 w 2100208"/>
              <a:gd name="connsiteY0" fmla="*/ 0 h 2088868"/>
              <a:gd name="connsiteX1" fmla="*/ 2100208 w 2100208"/>
              <a:gd name="connsiteY1" fmla="*/ 0 h 2088868"/>
              <a:gd name="connsiteX2" fmla="*/ 2100208 w 2100208"/>
              <a:gd name="connsiteY2" fmla="*/ 2088868 h 2088868"/>
              <a:gd name="connsiteX3" fmla="*/ 0 w 2100208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08" h="2088868">
                <a:moveTo>
                  <a:pt x="0" y="0"/>
                </a:moveTo>
                <a:lnTo>
                  <a:pt x="2100208" y="0"/>
                </a:lnTo>
                <a:lnTo>
                  <a:pt x="2100208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7148703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2973741" y="3783011"/>
            <a:ext cx="2099437" cy="2088868"/>
          </a:xfrm>
          <a:custGeom>
            <a:avLst/>
            <a:gdLst>
              <a:gd name="connsiteX0" fmla="*/ 0 w 2099437"/>
              <a:gd name="connsiteY0" fmla="*/ 0 h 2088868"/>
              <a:gd name="connsiteX1" fmla="*/ 2099437 w 2099437"/>
              <a:gd name="connsiteY1" fmla="*/ 0 h 2088868"/>
              <a:gd name="connsiteX2" fmla="*/ 2099437 w 2099437"/>
              <a:gd name="connsiteY2" fmla="*/ 2088868 h 2088868"/>
              <a:gd name="connsiteX3" fmla="*/ 0 w 2099437"/>
              <a:gd name="connsiteY3" fmla="*/ 2088868 h 20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437" h="2088868">
                <a:moveTo>
                  <a:pt x="0" y="0"/>
                </a:moveTo>
                <a:lnTo>
                  <a:pt x="2099437" y="0"/>
                </a:lnTo>
                <a:lnTo>
                  <a:pt x="2099437" y="2088868"/>
                </a:lnTo>
                <a:lnTo>
                  <a:pt x="0" y="2088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4" y="3285709"/>
            <a:ext cx="2320729" cy="2452418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76126" y="3285709"/>
            <a:ext cx="2320729" cy="2452418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92255" y="3285709"/>
            <a:ext cx="2320729" cy="2452418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996560" y="3285709"/>
            <a:ext cx="2320729" cy="2452418"/>
          </a:xfrm>
          <a:custGeom>
            <a:avLst/>
            <a:gdLst>
              <a:gd name="connsiteX0" fmla="*/ 0 w 2320729"/>
              <a:gd name="connsiteY0" fmla="*/ 0 h 2452418"/>
              <a:gd name="connsiteX1" fmla="*/ 2320729 w 2320729"/>
              <a:gd name="connsiteY1" fmla="*/ 0 h 2452418"/>
              <a:gd name="connsiteX2" fmla="*/ 2320729 w 2320729"/>
              <a:gd name="connsiteY2" fmla="*/ 2452418 h 2452418"/>
              <a:gd name="connsiteX3" fmla="*/ 0 w 2320729"/>
              <a:gd name="connsiteY3" fmla="*/ 2452418 h 245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729" h="2452418">
                <a:moveTo>
                  <a:pt x="0" y="0"/>
                </a:moveTo>
                <a:lnTo>
                  <a:pt x="2320729" y="0"/>
                </a:lnTo>
                <a:lnTo>
                  <a:pt x="2320729" y="2452418"/>
                </a:lnTo>
                <a:lnTo>
                  <a:pt x="0" y="24524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2" y="1616101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874712" y="3793785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200315" y="1616101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00315" y="3793785"/>
            <a:ext cx="5116972" cy="1815135"/>
          </a:xfrm>
          <a:custGeom>
            <a:avLst/>
            <a:gdLst>
              <a:gd name="connsiteX0" fmla="*/ 0 w 5116972"/>
              <a:gd name="connsiteY0" fmla="*/ 0 h 1815135"/>
              <a:gd name="connsiteX1" fmla="*/ 5116972 w 5116972"/>
              <a:gd name="connsiteY1" fmla="*/ 0 h 1815135"/>
              <a:gd name="connsiteX2" fmla="*/ 5116972 w 5116972"/>
              <a:gd name="connsiteY2" fmla="*/ 1815135 h 1815135"/>
              <a:gd name="connsiteX3" fmla="*/ 0 w 5116972"/>
              <a:gd name="connsiteY3" fmla="*/ 1815135 h 181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972" h="1815135">
                <a:moveTo>
                  <a:pt x="0" y="0"/>
                </a:moveTo>
                <a:lnTo>
                  <a:pt x="5116972" y="0"/>
                </a:lnTo>
                <a:lnTo>
                  <a:pt x="5116972" y="1815135"/>
                </a:lnTo>
                <a:lnTo>
                  <a:pt x="0" y="18151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413036" y="1986039"/>
            <a:ext cx="2864878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70586" y="1986039"/>
            <a:ext cx="2864878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928136" y="1986039"/>
            <a:ext cx="2864878" cy="2456948"/>
          </a:xfrm>
          <a:custGeom>
            <a:avLst/>
            <a:gdLst>
              <a:gd name="connsiteX0" fmla="*/ 614238 w 2864878"/>
              <a:gd name="connsiteY0" fmla="*/ 0 h 2456948"/>
              <a:gd name="connsiteX1" fmla="*/ 2250641 w 2864878"/>
              <a:gd name="connsiteY1" fmla="*/ 0 h 2456948"/>
              <a:gd name="connsiteX2" fmla="*/ 2864878 w 2864878"/>
              <a:gd name="connsiteY2" fmla="*/ 1228474 h 2456948"/>
              <a:gd name="connsiteX3" fmla="*/ 2250641 w 2864878"/>
              <a:gd name="connsiteY3" fmla="*/ 2456948 h 2456948"/>
              <a:gd name="connsiteX4" fmla="*/ 614238 w 2864878"/>
              <a:gd name="connsiteY4" fmla="*/ 2456948 h 2456948"/>
              <a:gd name="connsiteX5" fmla="*/ 0 w 2864878"/>
              <a:gd name="connsiteY5" fmla="*/ 1228474 h 245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4878" h="2456948">
                <a:moveTo>
                  <a:pt x="614238" y="0"/>
                </a:moveTo>
                <a:lnTo>
                  <a:pt x="2250641" y="0"/>
                </a:lnTo>
                <a:lnTo>
                  <a:pt x="2864878" y="1228474"/>
                </a:lnTo>
                <a:lnTo>
                  <a:pt x="2250641" y="2456948"/>
                </a:lnTo>
                <a:lnTo>
                  <a:pt x="614238" y="2456948"/>
                </a:lnTo>
                <a:lnTo>
                  <a:pt x="0" y="12284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229664" y="1955801"/>
            <a:ext cx="1641860" cy="1624794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41929" y="1955801"/>
            <a:ext cx="1641860" cy="1624794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54193" y="1955801"/>
            <a:ext cx="1641860" cy="1624794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066458" y="1955801"/>
            <a:ext cx="1641860" cy="1624794"/>
          </a:xfrm>
          <a:custGeom>
            <a:avLst/>
            <a:gdLst>
              <a:gd name="connsiteX0" fmla="*/ 820930 w 1641860"/>
              <a:gd name="connsiteY0" fmla="*/ 0 h 1624794"/>
              <a:gd name="connsiteX1" fmla="*/ 1641860 w 1641860"/>
              <a:gd name="connsiteY1" fmla="*/ 812397 h 1624794"/>
              <a:gd name="connsiteX2" fmla="*/ 820930 w 1641860"/>
              <a:gd name="connsiteY2" fmla="*/ 1624794 h 1624794"/>
              <a:gd name="connsiteX3" fmla="*/ 0 w 1641860"/>
              <a:gd name="connsiteY3" fmla="*/ 812397 h 1624794"/>
              <a:gd name="connsiteX4" fmla="*/ 820930 w 1641860"/>
              <a:gd name="connsiteY4" fmla="*/ 0 h 162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60" h="1624794">
                <a:moveTo>
                  <a:pt x="820930" y="0"/>
                </a:moveTo>
                <a:cubicBezTo>
                  <a:pt x="1274317" y="0"/>
                  <a:pt x="1641860" y="363723"/>
                  <a:pt x="1641860" y="812397"/>
                </a:cubicBezTo>
                <a:cubicBezTo>
                  <a:pt x="1641860" y="1261071"/>
                  <a:pt x="1274317" y="1624794"/>
                  <a:pt x="820930" y="1624794"/>
                </a:cubicBezTo>
                <a:cubicBezTo>
                  <a:pt x="367543" y="1624794"/>
                  <a:pt x="0" y="1261071"/>
                  <a:pt x="0" y="812397"/>
                </a:cubicBezTo>
                <a:cubicBezTo>
                  <a:pt x="0" y="363723"/>
                  <a:pt x="367543" y="0"/>
                  <a:pt x="8209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4100870" y="1641487"/>
            <a:ext cx="3708001" cy="2347284"/>
          </a:xfrm>
          <a:custGeom>
            <a:avLst/>
            <a:gdLst>
              <a:gd name="connsiteX0" fmla="*/ 0 w 3708001"/>
              <a:gd name="connsiteY0" fmla="*/ 0 h 2347284"/>
              <a:gd name="connsiteX1" fmla="*/ 3708001 w 3708001"/>
              <a:gd name="connsiteY1" fmla="*/ 0 h 2347284"/>
              <a:gd name="connsiteX2" fmla="*/ 3708001 w 3708001"/>
              <a:gd name="connsiteY2" fmla="*/ 2347284 h 2347284"/>
              <a:gd name="connsiteX3" fmla="*/ 0 w 3708001"/>
              <a:gd name="connsiteY3" fmla="*/ 2347284 h 2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8001" h="2347284">
                <a:moveTo>
                  <a:pt x="0" y="0"/>
                </a:moveTo>
                <a:lnTo>
                  <a:pt x="3708001" y="0"/>
                </a:lnTo>
                <a:lnTo>
                  <a:pt x="3708001" y="2347284"/>
                </a:lnTo>
                <a:lnTo>
                  <a:pt x="0" y="23472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7979202" y="1641488"/>
            <a:ext cx="3323559" cy="2051173"/>
          </a:xfrm>
          <a:custGeom>
            <a:avLst/>
            <a:gdLst>
              <a:gd name="connsiteX0" fmla="*/ 0 w 3323559"/>
              <a:gd name="connsiteY0" fmla="*/ 0 h 2051173"/>
              <a:gd name="connsiteX1" fmla="*/ 3323559 w 3323559"/>
              <a:gd name="connsiteY1" fmla="*/ 0 h 2051173"/>
              <a:gd name="connsiteX2" fmla="*/ 3323559 w 3323559"/>
              <a:gd name="connsiteY2" fmla="*/ 2051173 h 2051173"/>
              <a:gd name="connsiteX3" fmla="*/ 0 w 3323559"/>
              <a:gd name="connsiteY3" fmla="*/ 2051173 h 20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559" h="2051173">
                <a:moveTo>
                  <a:pt x="0" y="0"/>
                </a:moveTo>
                <a:lnTo>
                  <a:pt x="3323559" y="0"/>
                </a:lnTo>
                <a:lnTo>
                  <a:pt x="3323559" y="2051173"/>
                </a:lnTo>
                <a:lnTo>
                  <a:pt x="0" y="20511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74714" y="4172231"/>
            <a:ext cx="6934157" cy="1765008"/>
          </a:xfrm>
          <a:custGeom>
            <a:avLst/>
            <a:gdLst>
              <a:gd name="connsiteX0" fmla="*/ 0 w 6934157"/>
              <a:gd name="connsiteY0" fmla="*/ 0 h 1765008"/>
              <a:gd name="connsiteX1" fmla="*/ 6934157 w 6934157"/>
              <a:gd name="connsiteY1" fmla="*/ 0 h 1765008"/>
              <a:gd name="connsiteX2" fmla="*/ 6934157 w 6934157"/>
              <a:gd name="connsiteY2" fmla="*/ 1765008 h 1765008"/>
              <a:gd name="connsiteX3" fmla="*/ 0 w 6934157"/>
              <a:gd name="connsiteY3" fmla="*/ 1765008 h 176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4157" h="1765008">
                <a:moveTo>
                  <a:pt x="0" y="0"/>
                </a:moveTo>
                <a:lnTo>
                  <a:pt x="6934157" y="0"/>
                </a:lnTo>
                <a:lnTo>
                  <a:pt x="6934157" y="1765008"/>
                </a:lnTo>
                <a:lnTo>
                  <a:pt x="0" y="17650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菱形 6"/>
          <p:cNvSpPr/>
          <p:nvPr userDrawn="1"/>
        </p:nvSpPr>
        <p:spPr>
          <a:xfrm>
            <a:off x="1350131" y="622304"/>
            <a:ext cx="334960" cy="334960"/>
          </a:xfrm>
          <a:prstGeom prst="diamond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2000" cy="79123"/>
          </a:xfrm>
          <a:prstGeom prst="rect">
            <a:avLst/>
          </a:prstGeom>
          <a:solidFill>
            <a:srgbClr val="15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511930" y="1"/>
            <a:ext cx="1676402" cy="914401"/>
          </a:xfrm>
          <a:custGeom>
            <a:avLst/>
            <a:gdLst>
              <a:gd name="connsiteX0" fmla="*/ 76200 w 1676402"/>
              <a:gd name="connsiteY0" fmla="*/ 0 h 914401"/>
              <a:gd name="connsiteX1" fmla="*/ 1600202 w 1676402"/>
              <a:gd name="connsiteY1" fmla="*/ 0 h 914401"/>
              <a:gd name="connsiteX2" fmla="*/ 1676402 w 1676402"/>
              <a:gd name="connsiteY2" fmla="*/ 76200 h 914401"/>
              <a:gd name="connsiteX3" fmla="*/ 838201 w 1676402"/>
              <a:gd name="connsiteY3" fmla="*/ 914401 h 914401"/>
              <a:gd name="connsiteX4" fmla="*/ 0 w 1676402"/>
              <a:gd name="connsiteY4" fmla="*/ 7620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2" h="914401">
                <a:moveTo>
                  <a:pt x="76200" y="0"/>
                </a:moveTo>
                <a:lnTo>
                  <a:pt x="1600202" y="0"/>
                </a:lnTo>
                <a:lnTo>
                  <a:pt x="1676402" y="76200"/>
                </a:lnTo>
                <a:lnTo>
                  <a:pt x="838201" y="914401"/>
                </a:lnTo>
                <a:lnTo>
                  <a:pt x="0" y="76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 userDrawn="1"/>
        </p:nvSpPr>
        <p:spPr>
          <a:xfrm>
            <a:off x="511930" y="222628"/>
            <a:ext cx="621545" cy="62154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" y="6778877"/>
            <a:ext cx="12192000" cy="79123"/>
          </a:xfrm>
          <a:prstGeom prst="rect">
            <a:avLst/>
          </a:prstGeom>
          <a:solidFill>
            <a:srgbClr val="152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: 形状 412"/>
          <p:cNvSpPr/>
          <p:nvPr/>
        </p:nvSpPr>
        <p:spPr>
          <a:xfrm>
            <a:off x="5190250" y="14323"/>
            <a:ext cx="4949371" cy="2492455"/>
          </a:xfrm>
          <a:custGeom>
            <a:avLst/>
            <a:gdLst>
              <a:gd name="connsiteX0" fmla="*/ 17770 w 4949371"/>
              <a:gd name="connsiteY0" fmla="*/ 0 h 2492455"/>
              <a:gd name="connsiteX1" fmla="*/ 4931601 w 4949371"/>
              <a:gd name="connsiteY1" fmla="*/ 0 h 2492455"/>
              <a:gd name="connsiteX2" fmla="*/ 4949371 w 4949371"/>
              <a:gd name="connsiteY2" fmla="*/ 17770 h 2492455"/>
              <a:gd name="connsiteX3" fmla="*/ 2474686 w 4949371"/>
              <a:gd name="connsiteY3" fmla="*/ 2492455 h 2492455"/>
              <a:gd name="connsiteX4" fmla="*/ 0 w 4949371"/>
              <a:gd name="connsiteY4" fmla="*/ 17770 h 24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9371" h="2492455">
                <a:moveTo>
                  <a:pt x="17770" y="0"/>
                </a:moveTo>
                <a:lnTo>
                  <a:pt x="4931601" y="0"/>
                </a:lnTo>
                <a:lnTo>
                  <a:pt x="4949371" y="17770"/>
                </a:lnTo>
                <a:lnTo>
                  <a:pt x="2474686" y="2492455"/>
                </a:lnTo>
                <a:lnTo>
                  <a:pt x="0" y="1777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4" name="任意多边形: 形状 413"/>
          <p:cNvSpPr/>
          <p:nvPr/>
        </p:nvSpPr>
        <p:spPr>
          <a:xfrm>
            <a:off x="8195577" y="0"/>
            <a:ext cx="4009778" cy="2486731"/>
          </a:xfrm>
          <a:custGeom>
            <a:avLst/>
            <a:gdLst>
              <a:gd name="connsiteX0" fmla="*/ 12046 w 4009778"/>
              <a:gd name="connsiteY0" fmla="*/ 0 h 2486731"/>
              <a:gd name="connsiteX1" fmla="*/ 4009778 w 4009778"/>
              <a:gd name="connsiteY1" fmla="*/ 0 h 2486731"/>
              <a:gd name="connsiteX2" fmla="*/ 4009778 w 4009778"/>
              <a:gd name="connsiteY2" fmla="*/ 951638 h 2486731"/>
              <a:gd name="connsiteX3" fmla="*/ 2474685 w 4009778"/>
              <a:gd name="connsiteY3" fmla="*/ 2486731 h 2486731"/>
              <a:gd name="connsiteX4" fmla="*/ 0 w 4009778"/>
              <a:gd name="connsiteY4" fmla="*/ 12046 h 24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9778" h="2486731">
                <a:moveTo>
                  <a:pt x="12046" y="0"/>
                </a:moveTo>
                <a:lnTo>
                  <a:pt x="4009778" y="0"/>
                </a:lnTo>
                <a:lnTo>
                  <a:pt x="4009778" y="951638"/>
                </a:lnTo>
                <a:lnTo>
                  <a:pt x="2474685" y="2486731"/>
                </a:lnTo>
                <a:lnTo>
                  <a:pt x="0" y="12046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2796673" y="1933411"/>
            <a:ext cx="4937327" cy="4937327"/>
          </a:xfrm>
          <a:prstGeom prst="diamond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5" name="任意多边形: 形状 414"/>
          <p:cNvSpPr/>
          <p:nvPr/>
        </p:nvSpPr>
        <p:spPr>
          <a:xfrm>
            <a:off x="8210508" y="2482307"/>
            <a:ext cx="3994847" cy="4375693"/>
          </a:xfrm>
          <a:custGeom>
            <a:avLst/>
            <a:gdLst>
              <a:gd name="connsiteX0" fmla="*/ 2474686 w 4014726"/>
              <a:gd name="connsiteY0" fmla="*/ 0 h 4397467"/>
              <a:gd name="connsiteX1" fmla="*/ 4014726 w 4014726"/>
              <a:gd name="connsiteY1" fmla="*/ 1540041 h 4397467"/>
              <a:gd name="connsiteX2" fmla="*/ 4014726 w 4014726"/>
              <a:gd name="connsiteY2" fmla="*/ 3409331 h 4397467"/>
              <a:gd name="connsiteX3" fmla="*/ 3026590 w 4014726"/>
              <a:gd name="connsiteY3" fmla="*/ 4397467 h 4397467"/>
              <a:gd name="connsiteX4" fmla="*/ 1922782 w 4014726"/>
              <a:gd name="connsiteY4" fmla="*/ 4397467 h 4397467"/>
              <a:gd name="connsiteX5" fmla="*/ 0 w 4014726"/>
              <a:gd name="connsiteY5" fmla="*/ 2474686 h 439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4726" h="4397467">
                <a:moveTo>
                  <a:pt x="2474686" y="0"/>
                </a:moveTo>
                <a:lnTo>
                  <a:pt x="4014726" y="1540041"/>
                </a:lnTo>
                <a:lnTo>
                  <a:pt x="4014726" y="3409331"/>
                </a:lnTo>
                <a:lnTo>
                  <a:pt x="3026590" y="4397467"/>
                </a:lnTo>
                <a:lnTo>
                  <a:pt x="1922782" y="4397467"/>
                </a:lnTo>
                <a:lnTo>
                  <a:pt x="0" y="2474686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1" name="任意多边形: 形状 410"/>
          <p:cNvSpPr/>
          <p:nvPr/>
        </p:nvSpPr>
        <p:spPr>
          <a:xfrm>
            <a:off x="10665271" y="930386"/>
            <a:ext cx="1540086" cy="3080171"/>
          </a:xfrm>
          <a:custGeom>
            <a:avLst/>
            <a:gdLst>
              <a:gd name="connsiteX0" fmla="*/ 1540086 w 1540086"/>
              <a:gd name="connsiteY0" fmla="*/ 0 h 3080171"/>
              <a:gd name="connsiteX1" fmla="*/ 1540086 w 1540086"/>
              <a:gd name="connsiteY1" fmla="*/ 3080171 h 3080171"/>
              <a:gd name="connsiteX2" fmla="*/ 0 w 1540086"/>
              <a:gd name="connsiteY2" fmla="*/ 1540086 h 308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0086" h="3080171">
                <a:moveTo>
                  <a:pt x="1540086" y="0"/>
                </a:moveTo>
                <a:lnTo>
                  <a:pt x="1540086" y="3080171"/>
                </a:lnTo>
                <a:lnTo>
                  <a:pt x="0" y="1540086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3" name="任意多边形: 形状 412"/>
          <p:cNvSpPr/>
          <p:nvPr/>
        </p:nvSpPr>
        <p:spPr>
          <a:xfrm>
            <a:off x="0" y="-13930"/>
            <a:ext cx="4949371" cy="2492455"/>
          </a:xfrm>
          <a:custGeom>
            <a:avLst/>
            <a:gdLst>
              <a:gd name="connsiteX0" fmla="*/ 17770 w 4949371"/>
              <a:gd name="connsiteY0" fmla="*/ 0 h 2492455"/>
              <a:gd name="connsiteX1" fmla="*/ 4931601 w 4949371"/>
              <a:gd name="connsiteY1" fmla="*/ 0 h 2492455"/>
              <a:gd name="connsiteX2" fmla="*/ 4949371 w 4949371"/>
              <a:gd name="connsiteY2" fmla="*/ 17770 h 2492455"/>
              <a:gd name="connsiteX3" fmla="*/ 2474686 w 4949371"/>
              <a:gd name="connsiteY3" fmla="*/ 2492455 h 2492455"/>
              <a:gd name="connsiteX4" fmla="*/ 0 w 4949371"/>
              <a:gd name="connsiteY4" fmla="*/ 17770 h 24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9371" h="2492455">
                <a:moveTo>
                  <a:pt x="17770" y="0"/>
                </a:moveTo>
                <a:lnTo>
                  <a:pt x="4931601" y="0"/>
                </a:lnTo>
                <a:lnTo>
                  <a:pt x="4949371" y="17770"/>
                </a:lnTo>
                <a:lnTo>
                  <a:pt x="2474686" y="2492455"/>
                </a:lnTo>
                <a:lnTo>
                  <a:pt x="0" y="1777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任意多边形: 形状 416"/>
          <p:cNvSpPr/>
          <p:nvPr/>
        </p:nvSpPr>
        <p:spPr>
          <a:xfrm>
            <a:off x="0" y="5068207"/>
            <a:ext cx="1789793" cy="1789793"/>
          </a:xfrm>
          <a:custGeom>
            <a:avLst/>
            <a:gdLst>
              <a:gd name="connsiteX0" fmla="*/ 0 w 1789793"/>
              <a:gd name="connsiteY0" fmla="*/ 0 h 1789793"/>
              <a:gd name="connsiteX1" fmla="*/ 1789793 w 1789793"/>
              <a:gd name="connsiteY1" fmla="*/ 1789793 h 1789793"/>
              <a:gd name="connsiteX2" fmla="*/ 0 w 1789793"/>
              <a:gd name="connsiteY2" fmla="*/ 1789793 h 178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9793" h="1789793">
                <a:moveTo>
                  <a:pt x="0" y="0"/>
                </a:moveTo>
                <a:lnTo>
                  <a:pt x="1789793" y="1789793"/>
                </a:lnTo>
                <a:lnTo>
                  <a:pt x="0" y="178979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1" name="直接连接符 420"/>
          <p:cNvCxnSpPr/>
          <p:nvPr/>
        </p:nvCxnSpPr>
        <p:spPr>
          <a:xfrm flipH="1">
            <a:off x="687816" y="1933411"/>
            <a:ext cx="237119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文本框 441"/>
          <p:cNvSpPr txBox="1"/>
          <p:nvPr/>
        </p:nvSpPr>
        <p:spPr>
          <a:xfrm>
            <a:off x="438847" y="1953458"/>
            <a:ext cx="8420126" cy="158197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智能导航技术与自主驾驶</a:t>
            </a:r>
            <a:endParaRPr lang="en-US" altLang="zh-CN" sz="4400" b="1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44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典型田间作业装备研发</a:t>
            </a:r>
          </a:p>
        </p:txBody>
      </p:sp>
      <p:sp>
        <p:nvSpPr>
          <p:cNvPr id="445" name="文本框 444"/>
          <p:cNvSpPr txBox="1"/>
          <p:nvPr/>
        </p:nvSpPr>
        <p:spPr>
          <a:xfrm>
            <a:off x="546609" y="4506051"/>
            <a:ext cx="11261612" cy="164352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主标单位   浙江大学 </a:t>
            </a: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参标单位   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charset="0"/>
              </a:rPr>
              <a:t>浙江联辉智能科技有限公司       嘉兴佳利电子有限公司      浙江睿耘科技有限公司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                浙江省公众信息产业有限公司    浙大正呈科技有限公司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Arial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94883" y="6117353"/>
            <a:ext cx="1215623" cy="386436"/>
            <a:chOff x="494207" y="696368"/>
            <a:chExt cx="2036512" cy="702814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955" y="696368"/>
              <a:ext cx="1185764" cy="70281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07" y="696368"/>
              <a:ext cx="701365" cy="702814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8" y="5911378"/>
            <a:ext cx="2076298" cy="776536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4" name="矩形 3"/>
          <p:cNvSpPr/>
          <p:nvPr/>
        </p:nvSpPr>
        <p:spPr>
          <a:xfrm>
            <a:off x="83886" y="84218"/>
            <a:ext cx="6236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_GB2312"/>
              </a:rPr>
              <a:t>浙江省科学技术厅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_GB2312"/>
              </a:rPr>
              <a:t>2019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_GB2312"/>
              </a:rPr>
              <a:t>年科技项目公开招标项目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_GB2312"/>
              </a:rPr>
              <a:t> 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_GB2312"/>
              </a:rPr>
              <a:t>第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_GB2312"/>
              </a:rPr>
              <a:t> 17 </a:t>
            </a:r>
            <a:r>
              <a:rPr lang="zh-CN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仿宋_GB2312"/>
              </a:rPr>
              <a:t>项</a:t>
            </a:r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7958" y="454286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答辩人：</a:t>
            </a:r>
            <a:r>
              <a:rPr lang="en-US" altLang="zh-CN" dirty="0">
                <a:solidFill>
                  <a:schemeClr val="bg1"/>
                </a:solidFill>
              </a:rPr>
              <a:t>XXX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14" grpId="0" animBg="1"/>
      <p:bldP spid="5" grpId="0" animBg="1"/>
      <p:bldP spid="415" grpId="0" animBg="1"/>
      <p:bldP spid="411" grpId="0" animBg="1"/>
      <p:bldP spid="413" grpId="0" animBg="1"/>
      <p:bldP spid="417" grpId="0" animBg="1"/>
      <p:bldP spid="442" grpId="0"/>
      <p:bldP spid="4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7" y="2184327"/>
            <a:ext cx="3122193" cy="2461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组合 19"/>
          <p:cNvGrpSpPr/>
          <p:nvPr/>
        </p:nvGrpSpPr>
        <p:grpSpPr>
          <a:xfrm>
            <a:off x="1990028" y="181053"/>
            <a:ext cx="8052820" cy="861776"/>
            <a:chOff x="2983480" y="4083272"/>
            <a:chExt cx="8052820" cy="861776"/>
          </a:xfrm>
        </p:grpSpPr>
        <p:sp>
          <p:nvSpPr>
            <p:cNvPr id="21" name="文本框 20"/>
            <p:cNvSpPr txBox="1"/>
            <p:nvPr/>
          </p:nvSpPr>
          <p:spPr>
            <a:xfrm>
              <a:off x="2983480" y="4083272"/>
              <a:ext cx="4506661" cy="5425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800" b="1" dirty="0">
                  <a:solidFill>
                    <a:srgbClr val="0070C0"/>
                  </a:solidFill>
                  <a:ea typeface="+mj-ea"/>
                </a:rPr>
                <a:t>提 纲</a:t>
              </a:r>
              <a:endParaRPr lang="en-US" altLang="zh-CN" sz="2800" b="1" dirty="0">
                <a:solidFill>
                  <a:srgbClr val="0070C0"/>
                </a:solidFill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983480" y="4625793"/>
              <a:ext cx="8052820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Outline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4074012" y="2369361"/>
            <a:ext cx="677863" cy="704850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Oval 58"/>
          <p:cNvSpPr/>
          <p:nvPr/>
        </p:nvSpPr>
        <p:spPr>
          <a:xfrm>
            <a:off x="3527912" y="1748648"/>
            <a:ext cx="1082675" cy="1084263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18" name="Oval 60"/>
          <p:cNvSpPr/>
          <p:nvPr/>
        </p:nvSpPr>
        <p:spPr>
          <a:xfrm>
            <a:off x="937112" y="4336273"/>
            <a:ext cx="708025" cy="70643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4" name="Oval 62"/>
          <p:cNvSpPr/>
          <p:nvPr/>
        </p:nvSpPr>
        <p:spPr>
          <a:xfrm>
            <a:off x="757725" y="4183873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5" name="Oval 63"/>
          <p:cNvSpPr/>
          <p:nvPr/>
        </p:nvSpPr>
        <p:spPr>
          <a:xfrm>
            <a:off x="311637" y="4853798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grpSp>
        <p:nvGrpSpPr>
          <p:cNvPr id="13" name="组合 3"/>
          <p:cNvGrpSpPr/>
          <p:nvPr/>
        </p:nvGrpSpPr>
        <p:grpSpPr bwMode="auto">
          <a:xfrm>
            <a:off x="3784713" y="828116"/>
            <a:ext cx="1504950" cy="5008562"/>
            <a:chOff x="1120775" y="1668463"/>
            <a:chExt cx="1504950" cy="537640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625725" y="1668463"/>
              <a:ext cx="0" cy="537640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120775" y="1668463"/>
              <a:ext cx="14986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e 199"/>
          <p:cNvGrpSpPr/>
          <p:nvPr/>
        </p:nvGrpSpPr>
        <p:grpSpPr bwMode="auto">
          <a:xfrm>
            <a:off x="5044394" y="993647"/>
            <a:ext cx="490538" cy="341277"/>
            <a:chOff x="2636520" y="2831705"/>
            <a:chExt cx="1919605" cy="1330207"/>
          </a:xfrm>
        </p:grpSpPr>
        <p:sp>
          <p:nvSpPr>
            <p:cNvPr id="2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2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2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2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30" name="组合 60"/>
          <p:cNvGrpSpPr/>
          <p:nvPr/>
        </p:nvGrpSpPr>
        <p:grpSpPr bwMode="auto">
          <a:xfrm>
            <a:off x="5594629" y="1567431"/>
            <a:ext cx="5775014" cy="485725"/>
            <a:chOff x="2552246" y="1628800"/>
            <a:chExt cx="5044090" cy="476984"/>
          </a:xfrm>
        </p:grpSpPr>
        <p:sp>
          <p:nvSpPr>
            <p:cNvPr id="3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5"/>
            <p:cNvSpPr>
              <a:spLocks noChangeArrowheads="1"/>
            </p:cNvSpPr>
            <p:nvPr/>
          </p:nvSpPr>
          <p:spPr bwMode="auto">
            <a:xfrm>
              <a:off x="2552246" y="1637077"/>
              <a:ext cx="4951002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二、项目研究内容</a:t>
              </a:r>
            </a:p>
          </p:txBody>
        </p:sp>
      </p:grpSp>
      <p:grpSp>
        <p:nvGrpSpPr>
          <p:cNvPr id="33" name="组合 60"/>
          <p:cNvGrpSpPr/>
          <p:nvPr/>
        </p:nvGrpSpPr>
        <p:grpSpPr bwMode="auto">
          <a:xfrm>
            <a:off x="5590494" y="3480471"/>
            <a:ext cx="5775014" cy="506467"/>
            <a:chOff x="2552246" y="1628800"/>
            <a:chExt cx="5044090" cy="495159"/>
          </a:xfrm>
        </p:grpSpPr>
        <p:sp>
          <p:nvSpPr>
            <p:cNvPr id="34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5"/>
            <p:cNvSpPr>
              <a:spLocks noChangeArrowheads="1"/>
            </p:cNvSpPr>
            <p:nvPr/>
          </p:nvSpPr>
          <p:spPr bwMode="auto">
            <a:xfrm>
              <a:off x="2552246" y="1672602"/>
              <a:ext cx="5044090" cy="451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五、任务分解和进度安排</a:t>
              </a:r>
            </a:p>
          </p:txBody>
        </p:sp>
      </p:grpSp>
      <p:grpSp>
        <p:nvGrpSpPr>
          <p:cNvPr id="36" name="组合 60"/>
          <p:cNvGrpSpPr/>
          <p:nvPr/>
        </p:nvGrpSpPr>
        <p:grpSpPr bwMode="auto">
          <a:xfrm>
            <a:off x="5594629" y="2841985"/>
            <a:ext cx="5775014" cy="486934"/>
            <a:chOff x="2552246" y="1628800"/>
            <a:chExt cx="5044090" cy="477343"/>
          </a:xfrm>
        </p:grpSpPr>
        <p:sp>
          <p:nvSpPr>
            <p:cNvPr id="37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5"/>
            <p:cNvSpPr>
              <a:spLocks noChangeArrowheads="1"/>
            </p:cNvSpPr>
            <p:nvPr/>
          </p:nvSpPr>
          <p:spPr bwMode="auto">
            <a:xfrm>
              <a:off x="2552246" y="1653571"/>
              <a:ext cx="5044090" cy="4525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四、预期成果及创新点</a:t>
              </a:r>
            </a:p>
          </p:txBody>
        </p:sp>
      </p:grpSp>
      <p:sp>
        <p:nvSpPr>
          <p:cNvPr id="39" name="右箭头 38"/>
          <p:cNvSpPr/>
          <p:nvPr/>
        </p:nvSpPr>
        <p:spPr bwMode="auto">
          <a:xfrm>
            <a:off x="4807857" y="1028590"/>
            <a:ext cx="222250" cy="20796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62"/>
          <p:cNvGrpSpPr/>
          <p:nvPr/>
        </p:nvGrpSpPr>
        <p:grpSpPr bwMode="auto">
          <a:xfrm>
            <a:off x="5590494" y="898407"/>
            <a:ext cx="5775014" cy="517472"/>
            <a:chOff x="2555776" y="3097155"/>
            <a:chExt cx="5044090" cy="507098"/>
          </a:xfrm>
        </p:grpSpPr>
        <p:sp>
          <p:nvSpPr>
            <p:cNvPr id="41" name="Rektangel 32"/>
            <p:cNvSpPr>
              <a:spLocks noChangeArrowheads="1"/>
            </p:cNvSpPr>
            <p:nvPr/>
          </p:nvSpPr>
          <p:spPr bwMode="auto">
            <a:xfrm>
              <a:off x="2555776" y="3097155"/>
              <a:ext cx="5044090" cy="507098"/>
            </a:xfrm>
            <a:prstGeom prst="roundRect">
              <a:avLst/>
            </a:prstGeom>
            <a:solidFill>
              <a:schemeClr val="accent1"/>
            </a:solidFill>
            <a:ln w="12700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"/>
            <p:cNvSpPr>
              <a:spLocks noChangeArrowheads="1"/>
            </p:cNvSpPr>
            <p:nvPr/>
          </p:nvSpPr>
          <p:spPr bwMode="auto">
            <a:xfrm>
              <a:off x="2555777" y="3138469"/>
              <a:ext cx="4950695" cy="4524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一、研究背景及意义</a:t>
              </a:r>
            </a:p>
          </p:txBody>
        </p:sp>
      </p:grpSp>
      <p:grpSp>
        <p:nvGrpSpPr>
          <p:cNvPr id="43" name="组合 60"/>
          <p:cNvGrpSpPr/>
          <p:nvPr/>
        </p:nvGrpSpPr>
        <p:grpSpPr bwMode="auto">
          <a:xfrm>
            <a:off x="5604213" y="2204708"/>
            <a:ext cx="5775014" cy="485725"/>
            <a:chOff x="2552246" y="1628800"/>
            <a:chExt cx="5044090" cy="476984"/>
          </a:xfrm>
        </p:grpSpPr>
        <p:sp>
          <p:nvSpPr>
            <p:cNvPr id="44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5"/>
            <p:cNvSpPr>
              <a:spLocks noChangeArrowheads="1"/>
            </p:cNvSpPr>
            <p:nvPr/>
          </p:nvSpPr>
          <p:spPr bwMode="auto">
            <a:xfrm>
              <a:off x="2552246" y="1635992"/>
              <a:ext cx="5044090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三、目标设置及技术路线</a:t>
              </a:r>
            </a:p>
          </p:txBody>
        </p:sp>
      </p:grpSp>
      <p:grpSp>
        <p:nvGrpSpPr>
          <p:cNvPr id="46" name="Gruppe 199"/>
          <p:cNvGrpSpPr/>
          <p:nvPr/>
        </p:nvGrpSpPr>
        <p:grpSpPr bwMode="auto">
          <a:xfrm>
            <a:off x="5048529" y="1594731"/>
            <a:ext cx="490538" cy="341278"/>
            <a:chOff x="2636520" y="2831705"/>
            <a:chExt cx="1919605" cy="1330207"/>
          </a:xfrm>
        </p:grpSpPr>
        <p:sp>
          <p:nvSpPr>
            <p:cNvPr id="47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48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49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50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52" name="Gruppe 199"/>
          <p:cNvGrpSpPr/>
          <p:nvPr/>
        </p:nvGrpSpPr>
        <p:grpSpPr bwMode="auto">
          <a:xfrm>
            <a:off x="5058113" y="2237843"/>
            <a:ext cx="490538" cy="341277"/>
            <a:chOff x="2636520" y="2831705"/>
            <a:chExt cx="1919605" cy="1330207"/>
          </a:xfrm>
        </p:grpSpPr>
        <p:sp>
          <p:nvSpPr>
            <p:cNvPr id="5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54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55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56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58" name="Gruppe 199"/>
          <p:cNvGrpSpPr/>
          <p:nvPr/>
        </p:nvGrpSpPr>
        <p:grpSpPr bwMode="auto">
          <a:xfrm>
            <a:off x="5048529" y="2883009"/>
            <a:ext cx="490538" cy="341277"/>
            <a:chOff x="2636520" y="2831705"/>
            <a:chExt cx="1919605" cy="1330207"/>
          </a:xfrm>
        </p:grpSpPr>
        <p:sp>
          <p:nvSpPr>
            <p:cNvPr id="59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0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1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2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64" name="Gruppe 199"/>
          <p:cNvGrpSpPr/>
          <p:nvPr/>
        </p:nvGrpSpPr>
        <p:grpSpPr bwMode="auto">
          <a:xfrm>
            <a:off x="5044394" y="3515603"/>
            <a:ext cx="490538" cy="341278"/>
            <a:chOff x="2636520" y="2831705"/>
            <a:chExt cx="1919605" cy="1330207"/>
          </a:xfrm>
        </p:grpSpPr>
        <p:sp>
          <p:nvSpPr>
            <p:cNvPr id="65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0" name="组合 60"/>
          <p:cNvGrpSpPr/>
          <p:nvPr/>
        </p:nvGrpSpPr>
        <p:grpSpPr bwMode="auto">
          <a:xfrm>
            <a:off x="5583585" y="4138490"/>
            <a:ext cx="5810529" cy="505872"/>
            <a:chOff x="2552246" y="1628800"/>
            <a:chExt cx="5044800" cy="494578"/>
          </a:xfrm>
        </p:grpSpPr>
        <p:sp>
          <p:nvSpPr>
            <p:cNvPr id="7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六、研发团队及工作基础</a:t>
              </a:r>
            </a:p>
          </p:txBody>
        </p:sp>
      </p:grpSp>
      <p:grpSp>
        <p:nvGrpSpPr>
          <p:cNvPr id="73" name="Gruppe 199"/>
          <p:cNvGrpSpPr/>
          <p:nvPr/>
        </p:nvGrpSpPr>
        <p:grpSpPr bwMode="auto">
          <a:xfrm>
            <a:off x="5037486" y="4168052"/>
            <a:ext cx="490538" cy="341278"/>
            <a:chOff x="2636520" y="2831705"/>
            <a:chExt cx="1919605" cy="1330207"/>
          </a:xfrm>
        </p:grpSpPr>
        <p:sp>
          <p:nvSpPr>
            <p:cNvPr id="74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75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76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77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9" name="组合 60"/>
          <p:cNvGrpSpPr/>
          <p:nvPr/>
        </p:nvGrpSpPr>
        <p:grpSpPr bwMode="auto">
          <a:xfrm>
            <a:off x="5576348" y="4795914"/>
            <a:ext cx="5810529" cy="505872"/>
            <a:chOff x="2552246" y="1628800"/>
            <a:chExt cx="5044800" cy="494578"/>
          </a:xfrm>
        </p:grpSpPr>
        <p:sp>
          <p:nvSpPr>
            <p:cNvPr id="80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七、预期效益与风险分析</a:t>
              </a:r>
            </a:p>
          </p:txBody>
        </p:sp>
      </p:grpSp>
      <p:grpSp>
        <p:nvGrpSpPr>
          <p:cNvPr id="82" name="Gruppe 199"/>
          <p:cNvGrpSpPr/>
          <p:nvPr/>
        </p:nvGrpSpPr>
        <p:grpSpPr bwMode="auto">
          <a:xfrm>
            <a:off x="5030249" y="4805518"/>
            <a:ext cx="490538" cy="341278"/>
            <a:chOff x="2636520" y="2831705"/>
            <a:chExt cx="1919605" cy="1330207"/>
          </a:xfrm>
        </p:grpSpPr>
        <p:sp>
          <p:nvSpPr>
            <p:cNvPr id="8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84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85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86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88" name="组合 60"/>
          <p:cNvGrpSpPr/>
          <p:nvPr/>
        </p:nvGrpSpPr>
        <p:grpSpPr bwMode="auto">
          <a:xfrm>
            <a:off x="5574982" y="5453335"/>
            <a:ext cx="5810529" cy="505871"/>
            <a:chOff x="2552246" y="1628800"/>
            <a:chExt cx="5044800" cy="494577"/>
          </a:xfrm>
        </p:grpSpPr>
        <p:sp>
          <p:nvSpPr>
            <p:cNvPr id="89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5"/>
            <p:cNvSpPr>
              <a:spLocks noChangeArrowheads="1"/>
            </p:cNvSpPr>
            <p:nvPr/>
          </p:nvSpPr>
          <p:spPr bwMode="auto">
            <a:xfrm>
              <a:off x="2552956" y="1672019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八、经费预算</a:t>
              </a:r>
            </a:p>
          </p:txBody>
        </p:sp>
      </p:grpSp>
      <p:grpSp>
        <p:nvGrpSpPr>
          <p:cNvPr id="91" name="Gruppe 199"/>
          <p:cNvGrpSpPr/>
          <p:nvPr/>
        </p:nvGrpSpPr>
        <p:grpSpPr bwMode="auto">
          <a:xfrm>
            <a:off x="5028883" y="5461275"/>
            <a:ext cx="490538" cy="341278"/>
            <a:chOff x="2636520" y="2831705"/>
            <a:chExt cx="1919605" cy="1330207"/>
          </a:xfrm>
        </p:grpSpPr>
        <p:sp>
          <p:nvSpPr>
            <p:cNvPr id="92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93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94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95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2548334"/>
      </p:ext>
    </p:extLst>
  </p:cSld>
  <p:clrMapOvr>
    <a:masterClrMapping/>
  </p:clrMapOvr>
  <p:transition spd="slow" advTm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7" y="2184327"/>
            <a:ext cx="3122193" cy="2461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组合 19"/>
          <p:cNvGrpSpPr/>
          <p:nvPr/>
        </p:nvGrpSpPr>
        <p:grpSpPr>
          <a:xfrm>
            <a:off x="1990028" y="181053"/>
            <a:ext cx="8052820" cy="861776"/>
            <a:chOff x="2983480" y="4083272"/>
            <a:chExt cx="8052820" cy="861776"/>
          </a:xfrm>
        </p:grpSpPr>
        <p:sp>
          <p:nvSpPr>
            <p:cNvPr id="21" name="文本框 20"/>
            <p:cNvSpPr txBox="1"/>
            <p:nvPr/>
          </p:nvSpPr>
          <p:spPr>
            <a:xfrm>
              <a:off x="2983480" y="4083272"/>
              <a:ext cx="4506661" cy="5425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800" b="1" dirty="0">
                  <a:solidFill>
                    <a:srgbClr val="0070C0"/>
                  </a:solidFill>
                  <a:ea typeface="+mj-ea"/>
                </a:rPr>
                <a:t>提 纲</a:t>
              </a:r>
              <a:endParaRPr lang="en-US" altLang="zh-CN" sz="2800" b="1" dirty="0">
                <a:solidFill>
                  <a:srgbClr val="0070C0"/>
                </a:solidFill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983480" y="4625793"/>
              <a:ext cx="8052820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Outline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4074012" y="2369361"/>
            <a:ext cx="677863" cy="704850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Oval 58"/>
          <p:cNvSpPr/>
          <p:nvPr/>
        </p:nvSpPr>
        <p:spPr>
          <a:xfrm>
            <a:off x="3527912" y="1748648"/>
            <a:ext cx="1082675" cy="1084263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18" name="Oval 60"/>
          <p:cNvSpPr/>
          <p:nvPr/>
        </p:nvSpPr>
        <p:spPr>
          <a:xfrm>
            <a:off x="937112" y="4336273"/>
            <a:ext cx="708025" cy="70643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4" name="Oval 62"/>
          <p:cNvSpPr/>
          <p:nvPr/>
        </p:nvSpPr>
        <p:spPr>
          <a:xfrm>
            <a:off x="757725" y="4183873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5" name="Oval 63"/>
          <p:cNvSpPr/>
          <p:nvPr/>
        </p:nvSpPr>
        <p:spPr>
          <a:xfrm>
            <a:off x="311637" y="4853798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grpSp>
        <p:nvGrpSpPr>
          <p:cNvPr id="13" name="组合 3"/>
          <p:cNvGrpSpPr/>
          <p:nvPr/>
        </p:nvGrpSpPr>
        <p:grpSpPr bwMode="auto">
          <a:xfrm>
            <a:off x="3784713" y="828116"/>
            <a:ext cx="1504950" cy="5008562"/>
            <a:chOff x="1120775" y="1668463"/>
            <a:chExt cx="1504950" cy="537640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625725" y="1668463"/>
              <a:ext cx="0" cy="537640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120775" y="1668463"/>
              <a:ext cx="14986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60"/>
          <p:cNvGrpSpPr/>
          <p:nvPr/>
        </p:nvGrpSpPr>
        <p:grpSpPr bwMode="auto">
          <a:xfrm>
            <a:off x="5590494" y="3480471"/>
            <a:ext cx="5775014" cy="506467"/>
            <a:chOff x="2552246" y="1628800"/>
            <a:chExt cx="5044090" cy="495159"/>
          </a:xfrm>
        </p:grpSpPr>
        <p:sp>
          <p:nvSpPr>
            <p:cNvPr id="34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5"/>
            <p:cNvSpPr>
              <a:spLocks noChangeArrowheads="1"/>
            </p:cNvSpPr>
            <p:nvPr/>
          </p:nvSpPr>
          <p:spPr bwMode="auto">
            <a:xfrm>
              <a:off x="2552246" y="1672602"/>
              <a:ext cx="5044090" cy="451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五、任务分解和进度安排</a:t>
              </a:r>
            </a:p>
          </p:txBody>
        </p:sp>
      </p:grpSp>
      <p:grpSp>
        <p:nvGrpSpPr>
          <p:cNvPr id="36" name="组合 60"/>
          <p:cNvGrpSpPr/>
          <p:nvPr/>
        </p:nvGrpSpPr>
        <p:grpSpPr bwMode="auto">
          <a:xfrm>
            <a:off x="5594629" y="2841985"/>
            <a:ext cx="5775014" cy="486934"/>
            <a:chOff x="2552246" y="1628800"/>
            <a:chExt cx="5044090" cy="477343"/>
          </a:xfrm>
        </p:grpSpPr>
        <p:sp>
          <p:nvSpPr>
            <p:cNvPr id="37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5"/>
            <p:cNvSpPr>
              <a:spLocks noChangeArrowheads="1"/>
            </p:cNvSpPr>
            <p:nvPr/>
          </p:nvSpPr>
          <p:spPr bwMode="auto">
            <a:xfrm>
              <a:off x="2552246" y="1653571"/>
              <a:ext cx="5044090" cy="4525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四、预期成果及创新点</a:t>
              </a:r>
            </a:p>
          </p:txBody>
        </p:sp>
      </p:grpSp>
      <p:grpSp>
        <p:nvGrpSpPr>
          <p:cNvPr id="43" name="组合 60"/>
          <p:cNvGrpSpPr/>
          <p:nvPr/>
        </p:nvGrpSpPr>
        <p:grpSpPr bwMode="auto">
          <a:xfrm>
            <a:off x="5604213" y="2204708"/>
            <a:ext cx="5775014" cy="485725"/>
            <a:chOff x="2552246" y="1628800"/>
            <a:chExt cx="5044090" cy="476984"/>
          </a:xfrm>
        </p:grpSpPr>
        <p:sp>
          <p:nvSpPr>
            <p:cNvPr id="44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5"/>
            <p:cNvSpPr>
              <a:spLocks noChangeArrowheads="1"/>
            </p:cNvSpPr>
            <p:nvPr/>
          </p:nvSpPr>
          <p:spPr bwMode="auto">
            <a:xfrm>
              <a:off x="2552246" y="1635992"/>
              <a:ext cx="5044090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三、目标设置及技术路线</a:t>
              </a:r>
            </a:p>
          </p:txBody>
        </p:sp>
      </p:grpSp>
      <p:grpSp>
        <p:nvGrpSpPr>
          <p:cNvPr id="52" name="Gruppe 199"/>
          <p:cNvGrpSpPr/>
          <p:nvPr/>
        </p:nvGrpSpPr>
        <p:grpSpPr bwMode="auto">
          <a:xfrm>
            <a:off x="5058113" y="2237843"/>
            <a:ext cx="490538" cy="341277"/>
            <a:chOff x="2636520" y="2831705"/>
            <a:chExt cx="1919605" cy="1330207"/>
          </a:xfrm>
        </p:grpSpPr>
        <p:sp>
          <p:nvSpPr>
            <p:cNvPr id="5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54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55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56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58" name="Gruppe 199"/>
          <p:cNvGrpSpPr/>
          <p:nvPr/>
        </p:nvGrpSpPr>
        <p:grpSpPr bwMode="auto">
          <a:xfrm>
            <a:off x="5048529" y="2883009"/>
            <a:ext cx="490538" cy="341277"/>
            <a:chOff x="2636520" y="2831705"/>
            <a:chExt cx="1919605" cy="1330207"/>
          </a:xfrm>
        </p:grpSpPr>
        <p:sp>
          <p:nvSpPr>
            <p:cNvPr id="59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0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1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2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64" name="Gruppe 199"/>
          <p:cNvGrpSpPr/>
          <p:nvPr/>
        </p:nvGrpSpPr>
        <p:grpSpPr bwMode="auto">
          <a:xfrm>
            <a:off x="5044394" y="3515603"/>
            <a:ext cx="490538" cy="341278"/>
            <a:chOff x="2636520" y="2831705"/>
            <a:chExt cx="1919605" cy="1330207"/>
          </a:xfrm>
        </p:grpSpPr>
        <p:sp>
          <p:nvSpPr>
            <p:cNvPr id="65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0" name="组合 60"/>
          <p:cNvGrpSpPr/>
          <p:nvPr/>
        </p:nvGrpSpPr>
        <p:grpSpPr bwMode="auto">
          <a:xfrm>
            <a:off x="5583585" y="4138490"/>
            <a:ext cx="5810529" cy="505872"/>
            <a:chOff x="2552246" y="1628800"/>
            <a:chExt cx="5044800" cy="494578"/>
          </a:xfrm>
        </p:grpSpPr>
        <p:sp>
          <p:nvSpPr>
            <p:cNvPr id="7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六、研发团队及工作基础</a:t>
              </a:r>
            </a:p>
          </p:txBody>
        </p:sp>
      </p:grpSp>
      <p:grpSp>
        <p:nvGrpSpPr>
          <p:cNvPr id="73" name="Gruppe 199"/>
          <p:cNvGrpSpPr/>
          <p:nvPr/>
        </p:nvGrpSpPr>
        <p:grpSpPr bwMode="auto">
          <a:xfrm>
            <a:off x="5037486" y="4168052"/>
            <a:ext cx="490538" cy="341278"/>
            <a:chOff x="2636520" y="2831705"/>
            <a:chExt cx="1919605" cy="1330207"/>
          </a:xfrm>
        </p:grpSpPr>
        <p:sp>
          <p:nvSpPr>
            <p:cNvPr id="74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75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76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77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9" name="组合 60"/>
          <p:cNvGrpSpPr/>
          <p:nvPr/>
        </p:nvGrpSpPr>
        <p:grpSpPr bwMode="auto">
          <a:xfrm>
            <a:off x="5576348" y="4795914"/>
            <a:ext cx="5810529" cy="505872"/>
            <a:chOff x="2552246" y="1628800"/>
            <a:chExt cx="5044800" cy="494578"/>
          </a:xfrm>
        </p:grpSpPr>
        <p:sp>
          <p:nvSpPr>
            <p:cNvPr id="80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七、预期效益与风险分析</a:t>
              </a:r>
            </a:p>
          </p:txBody>
        </p:sp>
      </p:grpSp>
      <p:grpSp>
        <p:nvGrpSpPr>
          <p:cNvPr id="82" name="Gruppe 199"/>
          <p:cNvGrpSpPr/>
          <p:nvPr/>
        </p:nvGrpSpPr>
        <p:grpSpPr bwMode="auto">
          <a:xfrm>
            <a:off x="5030249" y="4805518"/>
            <a:ext cx="490538" cy="341278"/>
            <a:chOff x="2636520" y="2831705"/>
            <a:chExt cx="1919605" cy="1330207"/>
          </a:xfrm>
        </p:grpSpPr>
        <p:sp>
          <p:nvSpPr>
            <p:cNvPr id="8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84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85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86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88" name="组合 60"/>
          <p:cNvGrpSpPr/>
          <p:nvPr/>
        </p:nvGrpSpPr>
        <p:grpSpPr bwMode="auto">
          <a:xfrm>
            <a:off x="5574982" y="5453335"/>
            <a:ext cx="5810529" cy="505871"/>
            <a:chOff x="2552246" y="1628800"/>
            <a:chExt cx="5044800" cy="494577"/>
          </a:xfrm>
        </p:grpSpPr>
        <p:sp>
          <p:nvSpPr>
            <p:cNvPr id="89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5"/>
            <p:cNvSpPr>
              <a:spLocks noChangeArrowheads="1"/>
            </p:cNvSpPr>
            <p:nvPr/>
          </p:nvSpPr>
          <p:spPr bwMode="auto">
            <a:xfrm>
              <a:off x="2552956" y="1672019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八、经费预算</a:t>
              </a:r>
            </a:p>
          </p:txBody>
        </p:sp>
      </p:grpSp>
      <p:grpSp>
        <p:nvGrpSpPr>
          <p:cNvPr id="91" name="Gruppe 199"/>
          <p:cNvGrpSpPr/>
          <p:nvPr/>
        </p:nvGrpSpPr>
        <p:grpSpPr bwMode="auto">
          <a:xfrm>
            <a:off x="5028883" y="5461275"/>
            <a:ext cx="490538" cy="341278"/>
            <a:chOff x="2636520" y="2831705"/>
            <a:chExt cx="1919605" cy="1330207"/>
          </a:xfrm>
        </p:grpSpPr>
        <p:sp>
          <p:nvSpPr>
            <p:cNvPr id="92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93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94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95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97" name="Gruppe 199">
            <a:extLst>
              <a:ext uri="{FF2B5EF4-FFF2-40B4-BE49-F238E27FC236}">
                <a16:creationId xmlns:a16="http://schemas.microsoft.com/office/drawing/2014/main" id="{87AFEC0E-2258-4180-96B7-3BC5B986196E}"/>
              </a:ext>
            </a:extLst>
          </p:cNvPr>
          <p:cNvGrpSpPr/>
          <p:nvPr/>
        </p:nvGrpSpPr>
        <p:grpSpPr bwMode="auto">
          <a:xfrm>
            <a:off x="5044394" y="1652464"/>
            <a:ext cx="490538" cy="341277"/>
            <a:chOff x="2636520" y="2831705"/>
            <a:chExt cx="1919605" cy="1330207"/>
          </a:xfrm>
        </p:grpSpPr>
        <p:sp>
          <p:nvSpPr>
            <p:cNvPr id="98" name="Ellipse 110">
              <a:extLst>
                <a:ext uri="{FF2B5EF4-FFF2-40B4-BE49-F238E27FC236}">
                  <a16:creationId xmlns:a16="http://schemas.microsoft.com/office/drawing/2014/main" id="{525B435B-6BD8-466F-89BD-091BE614E3F0}"/>
                </a:ext>
              </a:extLst>
            </p:cNvPr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99" name="Gruppe 91">
              <a:extLst>
                <a:ext uri="{FF2B5EF4-FFF2-40B4-BE49-F238E27FC236}">
                  <a16:creationId xmlns:a16="http://schemas.microsoft.com/office/drawing/2014/main" id="{A686E5FA-EBEF-481F-AD1A-D7CDFE529118}"/>
                </a:ext>
              </a:extLst>
            </p:cNvPr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00" name="Ellipse 44">
                <a:extLst>
                  <a:ext uri="{FF2B5EF4-FFF2-40B4-BE49-F238E27FC236}">
                    <a16:creationId xmlns:a16="http://schemas.microsoft.com/office/drawing/2014/main" id="{4F2AD315-5472-4B63-B0C2-50A416B94A44}"/>
                  </a:ext>
                </a:extLst>
              </p:cNvPr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101" name="Ellipse 45">
                <a:extLst>
                  <a:ext uri="{FF2B5EF4-FFF2-40B4-BE49-F238E27FC236}">
                    <a16:creationId xmlns:a16="http://schemas.microsoft.com/office/drawing/2014/main" id="{D88D1B0E-AA73-4E98-8DCD-BF41A3E70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Måne 115">
                <a:extLst>
                  <a:ext uri="{FF2B5EF4-FFF2-40B4-BE49-F238E27FC236}">
                    <a16:creationId xmlns:a16="http://schemas.microsoft.com/office/drawing/2014/main" id="{7978D700-7888-4AAE-920A-144DB5C3021D}"/>
                  </a:ext>
                </a:extLst>
              </p:cNvPr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sp>
        <p:nvSpPr>
          <p:cNvPr id="103" name="右箭头 38">
            <a:extLst>
              <a:ext uri="{FF2B5EF4-FFF2-40B4-BE49-F238E27FC236}">
                <a16:creationId xmlns:a16="http://schemas.microsoft.com/office/drawing/2014/main" id="{18B341A3-EEFF-4DF7-94D0-801089DF8269}"/>
              </a:ext>
            </a:extLst>
          </p:cNvPr>
          <p:cNvSpPr/>
          <p:nvPr/>
        </p:nvSpPr>
        <p:spPr bwMode="auto">
          <a:xfrm>
            <a:off x="4807857" y="1687407"/>
            <a:ext cx="222250" cy="20796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04" name="组合 62">
            <a:extLst>
              <a:ext uri="{FF2B5EF4-FFF2-40B4-BE49-F238E27FC236}">
                <a16:creationId xmlns:a16="http://schemas.microsoft.com/office/drawing/2014/main" id="{15D3D909-491F-4EFC-9537-1CE63A270E3D}"/>
              </a:ext>
            </a:extLst>
          </p:cNvPr>
          <p:cNvGrpSpPr/>
          <p:nvPr/>
        </p:nvGrpSpPr>
        <p:grpSpPr bwMode="auto">
          <a:xfrm>
            <a:off x="5590494" y="1557224"/>
            <a:ext cx="5775014" cy="517472"/>
            <a:chOff x="2555776" y="3097155"/>
            <a:chExt cx="5044090" cy="507098"/>
          </a:xfrm>
        </p:grpSpPr>
        <p:sp>
          <p:nvSpPr>
            <p:cNvPr id="105" name="Rektangel 32">
              <a:extLst>
                <a:ext uri="{FF2B5EF4-FFF2-40B4-BE49-F238E27FC236}">
                  <a16:creationId xmlns:a16="http://schemas.microsoft.com/office/drawing/2014/main" id="{DDC5EF07-51DC-4AF7-B4A9-CEA27E63D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776" y="3097155"/>
              <a:ext cx="5044090" cy="507098"/>
            </a:xfrm>
            <a:prstGeom prst="roundRect">
              <a:avLst/>
            </a:prstGeom>
            <a:solidFill>
              <a:schemeClr val="accent1"/>
            </a:solidFill>
            <a:ln w="12700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4">
              <a:extLst>
                <a:ext uri="{FF2B5EF4-FFF2-40B4-BE49-F238E27FC236}">
                  <a16:creationId xmlns:a16="http://schemas.microsoft.com/office/drawing/2014/main" id="{A1D98C06-FC4C-4782-99EC-3731E0CAD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777" y="3138469"/>
              <a:ext cx="4950695" cy="4524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二、项目研究内容</a:t>
              </a:r>
            </a:p>
          </p:txBody>
        </p:sp>
      </p:grpSp>
      <p:grpSp>
        <p:nvGrpSpPr>
          <p:cNvPr id="107" name="组合 60">
            <a:extLst>
              <a:ext uri="{FF2B5EF4-FFF2-40B4-BE49-F238E27FC236}">
                <a16:creationId xmlns:a16="http://schemas.microsoft.com/office/drawing/2014/main" id="{4BB22903-2784-4EAC-985B-AAE1240C14D7}"/>
              </a:ext>
            </a:extLst>
          </p:cNvPr>
          <p:cNvGrpSpPr/>
          <p:nvPr/>
        </p:nvGrpSpPr>
        <p:grpSpPr bwMode="auto">
          <a:xfrm>
            <a:off x="5590521" y="940839"/>
            <a:ext cx="5775014" cy="485725"/>
            <a:chOff x="2552246" y="1628800"/>
            <a:chExt cx="5044090" cy="476984"/>
          </a:xfrm>
        </p:grpSpPr>
        <p:sp>
          <p:nvSpPr>
            <p:cNvPr id="108" name="Rektangel 32">
              <a:extLst>
                <a:ext uri="{FF2B5EF4-FFF2-40B4-BE49-F238E27FC236}">
                  <a16:creationId xmlns:a16="http://schemas.microsoft.com/office/drawing/2014/main" id="{26701A7E-4933-4509-961C-05096E9DC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5">
              <a:extLst>
                <a:ext uri="{FF2B5EF4-FFF2-40B4-BE49-F238E27FC236}">
                  <a16:creationId xmlns:a16="http://schemas.microsoft.com/office/drawing/2014/main" id="{60D54D7A-A114-4DF6-91CE-12639FCB3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35992"/>
              <a:ext cx="5044090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一、研究背景及意义</a:t>
              </a:r>
            </a:p>
          </p:txBody>
        </p:sp>
      </p:grpSp>
      <p:grpSp>
        <p:nvGrpSpPr>
          <p:cNvPr id="110" name="Gruppe 199">
            <a:extLst>
              <a:ext uri="{FF2B5EF4-FFF2-40B4-BE49-F238E27FC236}">
                <a16:creationId xmlns:a16="http://schemas.microsoft.com/office/drawing/2014/main" id="{EB9B575F-7B0A-4C19-9333-7F66E1797F54}"/>
              </a:ext>
            </a:extLst>
          </p:cNvPr>
          <p:cNvGrpSpPr/>
          <p:nvPr/>
        </p:nvGrpSpPr>
        <p:grpSpPr bwMode="auto">
          <a:xfrm>
            <a:off x="5044421" y="973974"/>
            <a:ext cx="490538" cy="341277"/>
            <a:chOff x="2636520" y="2831705"/>
            <a:chExt cx="1919605" cy="1330207"/>
          </a:xfrm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774F14C5-5DCF-4B63-A3B6-D98511898D63}"/>
                </a:ext>
              </a:extLst>
            </p:cNvPr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112" name="Gruppe 91">
              <a:extLst>
                <a:ext uri="{FF2B5EF4-FFF2-40B4-BE49-F238E27FC236}">
                  <a16:creationId xmlns:a16="http://schemas.microsoft.com/office/drawing/2014/main" id="{2D20179F-FCC8-41D2-869E-EC4F4FFBC541}"/>
                </a:ext>
              </a:extLst>
            </p:cNvPr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13" name="Ellipse 44">
                <a:extLst>
                  <a:ext uri="{FF2B5EF4-FFF2-40B4-BE49-F238E27FC236}">
                    <a16:creationId xmlns:a16="http://schemas.microsoft.com/office/drawing/2014/main" id="{BF0847A8-9881-41D1-A784-BFC5C4AFC24F}"/>
                  </a:ext>
                </a:extLst>
              </p:cNvPr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114" name="Ellipse 45">
                <a:extLst>
                  <a:ext uri="{FF2B5EF4-FFF2-40B4-BE49-F238E27FC236}">
                    <a16:creationId xmlns:a16="http://schemas.microsoft.com/office/drawing/2014/main" id="{74A87B11-3F9D-4F3A-BB0C-C8A26272E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Måne 115">
                <a:extLst>
                  <a:ext uri="{FF2B5EF4-FFF2-40B4-BE49-F238E27FC236}">
                    <a16:creationId xmlns:a16="http://schemas.microsoft.com/office/drawing/2014/main" id="{E9FE6A38-9659-455B-9956-0619AC98ED28}"/>
                  </a:ext>
                </a:extLst>
              </p:cNvPr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929216"/>
      </p:ext>
    </p:extLst>
  </p:cSld>
  <p:clrMapOvr>
    <a:masterClrMapping/>
  </p:clrMapOvr>
  <p:transition spd="slow" advTm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7" y="2184327"/>
            <a:ext cx="3122193" cy="2461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组合 19"/>
          <p:cNvGrpSpPr/>
          <p:nvPr/>
        </p:nvGrpSpPr>
        <p:grpSpPr>
          <a:xfrm>
            <a:off x="1990028" y="181053"/>
            <a:ext cx="8052820" cy="861776"/>
            <a:chOff x="2983480" y="4083272"/>
            <a:chExt cx="8052820" cy="861776"/>
          </a:xfrm>
        </p:grpSpPr>
        <p:sp>
          <p:nvSpPr>
            <p:cNvPr id="21" name="文本框 20"/>
            <p:cNvSpPr txBox="1"/>
            <p:nvPr/>
          </p:nvSpPr>
          <p:spPr>
            <a:xfrm>
              <a:off x="2983480" y="4083272"/>
              <a:ext cx="4506661" cy="5425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800" b="1" dirty="0">
                  <a:solidFill>
                    <a:srgbClr val="0070C0"/>
                  </a:solidFill>
                  <a:ea typeface="+mj-ea"/>
                </a:rPr>
                <a:t>提 纲</a:t>
              </a:r>
              <a:endParaRPr lang="en-US" altLang="zh-CN" sz="2800" b="1" dirty="0">
                <a:solidFill>
                  <a:srgbClr val="0070C0"/>
                </a:solidFill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983480" y="4625793"/>
              <a:ext cx="8052820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Outline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4074012" y="2369361"/>
            <a:ext cx="677863" cy="704850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Oval 58"/>
          <p:cNvSpPr/>
          <p:nvPr/>
        </p:nvSpPr>
        <p:spPr>
          <a:xfrm>
            <a:off x="3527912" y="1748648"/>
            <a:ext cx="1082675" cy="1084263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18" name="Oval 60"/>
          <p:cNvSpPr/>
          <p:nvPr/>
        </p:nvSpPr>
        <p:spPr>
          <a:xfrm>
            <a:off x="937112" y="4336273"/>
            <a:ext cx="708025" cy="70643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4" name="Oval 62"/>
          <p:cNvSpPr/>
          <p:nvPr/>
        </p:nvSpPr>
        <p:spPr>
          <a:xfrm>
            <a:off x="757725" y="4183873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5" name="Oval 63"/>
          <p:cNvSpPr/>
          <p:nvPr/>
        </p:nvSpPr>
        <p:spPr>
          <a:xfrm>
            <a:off x="311637" y="4853798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grpSp>
        <p:nvGrpSpPr>
          <p:cNvPr id="13" name="组合 3"/>
          <p:cNvGrpSpPr/>
          <p:nvPr/>
        </p:nvGrpSpPr>
        <p:grpSpPr bwMode="auto">
          <a:xfrm>
            <a:off x="3784713" y="828116"/>
            <a:ext cx="1504950" cy="5008562"/>
            <a:chOff x="1120775" y="1668463"/>
            <a:chExt cx="1504950" cy="537640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625725" y="1668463"/>
              <a:ext cx="0" cy="537640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120775" y="1668463"/>
              <a:ext cx="14986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e 199"/>
          <p:cNvGrpSpPr/>
          <p:nvPr/>
        </p:nvGrpSpPr>
        <p:grpSpPr bwMode="auto">
          <a:xfrm>
            <a:off x="5072182" y="2282442"/>
            <a:ext cx="490538" cy="341277"/>
            <a:chOff x="2636520" y="2831705"/>
            <a:chExt cx="1919605" cy="1330207"/>
          </a:xfrm>
        </p:grpSpPr>
        <p:sp>
          <p:nvSpPr>
            <p:cNvPr id="2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2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2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2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30" name="组合 60"/>
          <p:cNvGrpSpPr/>
          <p:nvPr/>
        </p:nvGrpSpPr>
        <p:grpSpPr bwMode="auto">
          <a:xfrm>
            <a:off x="5594629" y="1567431"/>
            <a:ext cx="5775014" cy="485725"/>
            <a:chOff x="2552246" y="1628800"/>
            <a:chExt cx="5044090" cy="476984"/>
          </a:xfrm>
        </p:grpSpPr>
        <p:sp>
          <p:nvSpPr>
            <p:cNvPr id="3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5"/>
            <p:cNvSpPr>
              <a:spLocks noChangeArrowheads="1"/>
            </p:cNvSpPr>
            <p:nvPr/>
          </p:nvSpPr>
          <p:spPr bwMode="auto">
            <a:xfrm>
              <a:off x="2552246" y="1637077"/>
              <a:ext cx="4951002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二、项目研究内容</a:t>
              </a:r>
            </a:p>
          </p:txBody>
        </p:sp>
      </p:grpSp>
      <p:grpSp>
        <p:nvGrpSpPr>
          <p:cNvPr id="33" name="组合 60"/>
          <p:cNvGrpSpPr/>
          <p:nvPr/>
        </p:nvGrpSpPr>
        <p:grpSpPr bwMode="auto">
          <a:xfrm>
            <a:off x="5590494" y="3480471"/>
            <a:ext cx="5775014" cy="506467"/>
            <a:chOff x="2552246" y="1628800"/>
            <a:chExt cx="5044090" cy="495159"/>
          </a:xfrm>
        </p:grpSpPr>
        <p:sp>
          <p:nvSpPr>
            <p:cNvPr id="34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5"/>
            <p:cNvSpPr>
              <a:spLocks noChangeArrowheads="1"/>
            </p:cNvSpPr>
            <p:nvPr/>
          </p:nvSpPr>
          <p:spPr bwMode="auto">
            <a:xfrm>
              <a:off x="2552246" y="1672602"/>
              <a:ext cx="5044090" cy="451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五、任务分解和进度安排</a:t>
              </a:r>
            </a:p>
          </p:txBody>
        </p:sp>
      </p:grpSp>
      <p:grpSp>
        <p:nvGrpSpPr>
          <p:cNvPr id="36" name="组合 60"/>
          <p:cNvGrpSpPr/>
          <p:nvPr/>
        </p:nvGrpSpPr>
        <p:grpSpPr bwMode="auto">
          <a:xfrm>
            <a:off x="5594629" y="2841985"/>
            <a:ext cx="5775014" cy="486934"/>
            <a:chOff x="2552246" y="1628800"/>
            <a:chExt cx="5044090" cy="477343"/>
          </a:xfrm>
        </p:grpSpPr>
        <p:sp>
          <p:nvSpPr>
            <p:cNvPr id="37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5"/>
            <p:cNvSpPr>
              <a:spLocks noChangeArrowheads="1"/>
            </p:cNvSpPr>
            <p:nvPr/>
          </p:nvSpPr>
          <p:spPr bwMode="auto">
            <a:xfrm>
              <a:off x="2552246" y="1653571"/>
              <a:ext cx="5044090" cy="4525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四、预期成果及创新点</a:t>
              </a:r>
            </a:p>
          </p:txBody>
        </p:sp>
      </p:grpSp>
      <p:sp>
        <p:nvSpPr>
          <p:cNvPr id="39" name="右箭头 38"/>
          <p:cNvSpPr/>
          <p:nvPr/>
        </p:nvSpPr>
        <p:spPr bwMode="auto">
          <a:xfrm>
            <a:off x="4835645" y="2317385"/>
            <a:ext cx="222250" cy="20796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62"/>
          <p:cNvGrpSpPr/>
          <p:nvPr/>
        </p:nvGrpSpPr>
        <p:grpSpPr bwMode="auto">
          <a:xfrm>
            <a:off x="5590066" y="2187202"/>
            <a:ext cx="5803230" cy="517472"/>
            <a:chOff x="2555776" y="3097155"/>
            <a:chExt cx="5044090" cy="507098"/>
          </a:xfrm>
        </p:grpSpPr>
        <p:sp>
          <p:nvSpPr>
            <p:cNvPr id="41" name="Rektangel 32"/>
            <p:cNvSpPr>
              <a:spLocks noChangeArrowheads="1"/>
            </p:cNvSpPr>
            <p:nvPr/>
          </p:nvSpPr>
          <p:spPr bwMode="auto">
            <a:xfrm>
              <a:off x="2555776" y="3097155"/>
              <a:ext cx="5044090" cy="507098"/>
            </a:xfrm>
            <a:prstGeom prst="roundRect">
              <a:avLst/>
            </a:prstGeom>
            <a:solidFill>
              <a:schemeClr val="accent1"/>
            </a:solidFill>
            <a:ln w="12700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"/>
            <p:cNvSpPr>
              <a:spLocks noChangeArrowheads="1"/>
            </p:cNvSpPr>
            <p:nvPr/>
          </p:nvSpPr>
          <p:spPr bwMode="auto">
            <a:xfrm>
              <a:off x="2555777" y="3138469"/>
              <a:ext cx="4950695" cy="4524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三、目标设置及技术路线</a:t>
              </a:r>
            </a:p>
          </p:txBody>
        </p:sp>
      </p:grpSp>
      <p:grpSp>
        <p:nvGrpSpPr>
          <p:cNvPr id="46" name="Gruppe 199"/>
          <p:cNvGrpSpPr/>
          <p:nvPr/>
        </p:nvGrpSpPr>
        <p:grpSpPr bwMode="auto">
          <a:xfrm>
            <a:off x="5048529" y="1594731"/>
            <a:ext cx="490538" cy="341278"/>
            <a:chOff x="2636520" y="2831705"/>
            <a:chExt cx="1919605" cy="1330207"/>
          </a:xfrm>
        </p:grpSpPr>
        <p:sp>
          <p:nvSpPr>
            <p:cNvPr id="47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48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49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50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58" name="Gruppe 199"/>
          <p:cNvGrpSpPr/>
          <p:nvPr/>
        </p:nvGrpSpPr>
        <p:grpSpPr bwMode="auto">
          <a:xfrm>
            <a:off x="5048529" y="2883009"/>
            <a:ext cx="490538" cy="341277"/>
            <a:chOff x="2636520" y="2831705"/>
            <a:chExt cx="1919605" cy="1330207"/>
          </a:xfrm>
        </p:grpSpPr>
        <p:sp>
          <p:nvSpPr>
            <p:cNvPr id="59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0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1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2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64" name="Gruppe 199"/>
          <p:cNvGrpSpPr/>
          <p:nvPr/>
        </p:nvGrpSpPr>
        <p:grpSpPr bwMode="auto">
          <a:xfrm>
            <a:off x="5044394" y="3515603"/>
            <a:ext cx="490538" cy="341278"/>
            <a:chOff x="2636520" y="2831705"/>
            <a:chExt cx="1919605" cy="1330207"/>
          </a:xfrm>
        </p:grpSpPr>
        <p:sp>
          <p:nvSpPr>
            <p:cNvPr id="65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0" name="组合 60"/>
          <p:cNvGrpSpPr/>
          <p:nvPr/>
        </p:nvGrpSpPr>
        <p:grpSpPr bwMode="auto">
          <a:xfrm>
            <a:off x="5583585" y="4138490"/>
            <a:ext cx="5810529" cy="505872"/>
            <a:chOff x="2552246" y="1628800"/>
            <a:chExt cx="5044800" cy="494578"/>
          </a:xfrm>
        </p:grpSpPr>
        <p:sp>
          <p:nvSpPr>
            <p:cNvPr id="7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六、研发团队及工作基础</a:t>
              </a:r>
            </a:p>
          </p:txBody>
        </p:sp>
      </p:grpSp>
      <p:grpSp>
        <p:nvGrpSpPr>
          <p:cNvPr id="73" name="Gruppe 199"/>
          <p:cNvGrpSpPr/>
          <p:nvPr/>
        </p:nvGrpSpPr>
        <p:grpSpPr bwMode="auto">
          <a:xfrm>
            <a:off x="5037486" y="4168052"/>
            <a:ext cx="490538" cy="341278"/>
            <a:chOff x="2636520" y="2831705"/>
            <a:chExt cx="1919605" cy="1330207"/>
          </a:xfrm>
        </p:grpSpPr>
        <p:sp>
          <p:nvSpPr>
            <p:cNvPr id="74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75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76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77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9" name="组合 60"/>
          <p:cNvGrpSpPr/>
          <p:nvPr/>
        </p:nvGrpSpPr>
        <p:grpSpPr bwMode="auto">
          <a:xfrm>
            <a:off x="5576348" y="4795914"/>
            <a:ext cx="5810529" cy="505872"/>
            <a:chOff x="2552246" y="1628800"/>
            <a:chExt cx="5044800" cy="494578"/>
          </a:xfrm>
        </p:grpSpPr>
        <p:sp>
          <p:nvSpPr>
            <p:cNvPr id="80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七、预期效益与风险分析</a:t>
              </a:r>
            </a:p>
          </p:txBody>
        </p:sp>
      </p:grpSp>
      <p:grpSp>
        <p:nvGrpSpPr>
          <p:cNvPr id="82" name="Gruppe 199"/>
          <p:cNvGrpSpPr/>
          <p:nvPr/>
        </p:nvGrpSpPr>
        <p:grpSpPr bwMode="auto">
          <a:xfrm>
            <a:off x="5030249" y="4805518"/>
            <a:ext cx="490538" cy="341278"/>
            <a:chOff x="2636520" y="2831705"/>
            <a:chExt cx="1919605" cy="1330207"/>
          </a:xfrm>
        </p:grpSpPr>
        <p:sp>
          <p:nvSpPr>
            <p:cNvPr id="8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84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85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86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88" name="组合 60"/>
          <p:cNvGrpSpPr/>
          <p:nvPr/>
        </p:nvGrpSpPr>
        <p:grpSpPr bwMode="auto">
          <a:xfrm>
            <a:off x="5574982" y="5453335"/>
            <a:ext cx="5810529" cy="505871"/>
            <a:chOff x="2552246" y="1628800"/>
            <a:chExt cx="5044800" cy="494577"/>
          </a:xfrm>
        </p:grpSpPr>
        <p:sp>
          <p:nvSpPr>
            <p:cNvPr id="89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5"/>
            <p:cNvSpPr>
              <a:spLocks noChangeArrowheads="1"/>
            </p:cNvSpPr>
            <p:nvPr/>
          </p:nvSpPr>
          <p:spPr bwMode="auto">
            <a:xfrm>
              <a:off x="2552956" y="1672019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八、经费预算</a:t>
              </a:r>
            </a:p>
          </p:txBody>
        </p:sp>
      </p:grpSp>
      <p:grpSp>
        <p:nvGrpSpPr>
          <p:cNvPr id="91" name="Gruppe 199"/>
          <p:cNvGrpSpPr/>
          <p:nvPr/>
        </p:nvGrpSpPr>
        <p:grpSpPr bwMode="auto">
          <a:xfrm>
            <a:off x="5028883" y="5461275"/>
            <a:ext cx="490538" cy="341278"/>
            <a:chOff x="2636520" y="2831705"/>
            <a:chExt cx="1919605" cy="1330207"/>
          </a:xfrm>
        </p:grpSpPr>
        <p:sp>
          <p:nvSpPr>
            <p:cNvPr id="92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93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94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95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97" name="组合 60">
            <a:extLst>
              <a:ext uri="{FF2B5EF4-FFF2-40B4-BE49-F238E27FC236}">
                <a16:creationId xmlns:a16="http://schemas.microsoft.com/office/drawing/2014/main" id="{77E22B99-22B5-44D1-B140-ED2941D9BF55}"/>
              </a:ext>
            </a:extLst>
          </p:cNvPr>
          <p:cNvGrpSpPr/>
          <p:nvPr/>
        </p:nvGrpSpPr>
        <p:grpSpPr bwMode="auto">
          <a:xfrm>
            <a:off x="5590494" y="980588"/>
            <a:ext cx="5775014" cy="485725"/>
            <a:chOff x="2552246" y="1628800"/>
            <a:chExt cx="5044090" cy="476984"/>
          </a:xfrm>
        </p:grpSpPr>
        <p:sp>
          <p:nvSpPr>
            <p:cNvPr id="98" name="Rektangel 32">
              <a:extLst>
                <a:ext uri="{FF2B5EF4-FFF2-40B4-BE49-F238E27FC236}">
                  <a16:creationId xmlns:a16="http://schemas.microsoft.com/office/drawing/2014/main" id="{8F7C203A-92AE-4AB1-ABBD-D4FD28853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5">
              <a:extLst>
                <a:ext uri="{FF2B5EF4-FFF2-40B4-BE49-F238E27FC236}">
                  <a16:creationId xmlns:a16="http://schemas.microsoft.com/office/drawing/2014/main" id="{C5F8CBEC-CA37-4EE3-957A-53BB40270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35992"/>
              <a:ext cx="5044090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一、研究背景及意义</a:t>
              </a:r>
            </a:p>
          </p:txBody>
        </p:sp>
      </p:grpSp>
      <p:grpSp>
        <p:nvGrpSpPr>
          <p:cNvPr id="100" name="Gruppe 199">
            <a:extLst>
              <a:ext uri="{FF2B5EF4-FFF2-40B4-BE49-F238E27FC236}">
                <a16:creationId xmlns:a16="http://schemas.microsoft.com/office/drawing/2014/main" id="{75932A75-9FB6-48FA-877C-D1C4F7C96484}"/>
              </a:ext>
            </a:extLst>
          </p:cNvPr>
          <p:cNvGrpSpPr/>
          <p:nvPr/>
        </p:nvGrpSpPr>
        <p:grpSpPr bwMode="auto">
          <a:xfrm>
            <a:off x="5044394" y="1013723"/>
            <a:ext cx="490538" cy="341277"/>
            <a:chOff x="2636520" y="2831705"/>
            <a:chExt cx="1919605" cy="1330207"/>
          </a:xfrm>
        </p:grpSpPr>
        <p:sp>
          <p:nvSpPr>
            <p:cNvPr id="101" name="Ellipse 110">
              <a:extLst>
                <a:ext uri="{FF2B5EF4-FFF2-40B4-BE49-F238E27FC236}">
                  <a16:creationId xmlns:a16="http://schemas.microsoft.com/office/drawing/2014/main" id="{8D14DE13-31AD-4BE7-BAF6-CBF6DE6509DB}"/>
                </a:ext>
              </a:extLst>
            </p:cNvPr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102" name="Gruppe 91">
              <a:extLst>
                <a:ext uri="{FF2B5EF4-FFF2-40B4-BE49-F238E27FC236}">
                  <a16:creationId xmlns:a16="http://schemas.microsoft.com/office/drawing/2014/main" id="{08E9F50F-C277-4E54-BE7D-E8B70A17B28D}"/>
                </a:ext>
              </a:extLst>
            </p:cNvPr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03" name="Ellipse 44">
                <a:extLst>
                  <a:ext uri="{FF2B5EF4-FFF2-40B4-BE49-F238E27FC236}">
                    <a16:creationId xmlns:a16="http://schemas.microsoft.com/office/drawing/2014/main" id="{8B908D42-528F-491E-BF17-BC5F15B694DE}"/>
                  </a:ext>
                </a:extLst>
              </p:cNvPr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104" name="Ellipse 45">
                <a:extLst>
                  <a:ext uri="{FF2B5EF4-FFF2-40B4-BE49-F238E27FC236}">
                    <a16:creationId xmlns:a16="http://schemas.microsoft.com/office/drawing/2014/main" id="{52D87670-C893-4381-A2A6-84F4785F7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Måne 115">
                <a:extLst>
                  <a:ext uri="{FF2B5EF4-FFF2-40B4-BE49-F238E27FC236}">
                    <a16:creationId xmlns:a16="http://schemas.microsoft.com/office/drawing/2014/main" id="{DCE09834-7295-4D5F-9241-34318FD781A8}"/>
                  </a:ext>
                </a:extLst>
              </p:cNvPr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884198"/>
      </p:ext>
    </p:extLst>
  </p:cSld>
  <p:clrMapOvr>
    <a:masterClrMapping/>
  </p:clrMapOvr>
  <p:transition spd="slow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7" y="2184327"/>
            <a:ext cx="3122193" cy="2461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组合 19"/>
          <p:cNvGrpSpPr/>
          <p:nvPr/>
        </p:nvGrpSpPr>
        <p:grpSpPr>
          <a:xfrm>
            <a:off x="1990028" y="181053"/>
            <a:ext cx="8052820" cy="861776"/>
            <a:chOff x="2983480" y="4083272"/>
            <a:chExt cx="8052820" cy="861776"/>
          </a:xfrm>
        </p:grpSpPr>
        <p:sp>
          <p:nvSpPr>
            <p:cNvPr id="21" name="文本框 20"/>
            <p:cNvSpPr txBox="1"/>
            <p:nvPr/>
          </p:nvSpPr>
          <p:spPr>
            <a:xfrm>
              <a:off x="2983480" y="4083272"/>
              <a:ext cx="4506661" cy="5425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800" b="1" dirty="0">
                  <a:solidFill>
                    <a:srgbClr val="0070C0"/>
                  </a:solidFill>
                  <a:ea typeface="+mj-ea"/>
                </a:rPr>
                <a:t>提 纲</a:t>
              </a:r>
              <a:endParaRPr lang="en-US" altLang="zh-CN" sz="2800" b="1" dirty="0">
                <a:solidFill>
                  <a:srgbClr val="0070C0"/>
                </a:solidFill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983480" y="4625793"/>
              <a:ext cx="8052820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Outline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4074012" y="2369361"/>
            <a:ext cx="677863" cy="704850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Oval 58"/>
          <p:cNvSpPr/>
          <p:nvPr/>
        </p:nvSpPr>
        <p:spPr>
          <a:xfrm>
            <a:off x="3527912" y="1748648"/>
            <a:ext cx="1082675" cy="1084263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18" name="Oval 60"/>
          <p:cNvSpPr/>
          <p:nvPr/>
        </p:nvSpPr>
        <p:spPr>
          <a:xfrm>
            <a:off x="937112" y="4336273"/>
            <a:ext cx="708025" cy="70643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4" name="Oval 62"/>
          <p:cNvSpPr/>
          <p:nvPr/>
        </p:nvSpPr>
        <p:spPr>
          <a:xfrm>
            <a:off x="757725" y="4183873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5" name="Oval 63"/>
          <p:cNvSpPr/>
          <p:nvPr/>
        </p:nvSpPr>
        <p:spPr>
          <a:xfrm>
            <a:off x="311637" y="4853798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grpSp>
        <p:nvGrpSpPr>
          <p:cNvPr id="13" name="组合 3"/>
          <p:cNvGrpSpPr/>
          <p:nvPr/>
        </p:nvGrpSpPr>
        <p:grpSpPr bwMode="auto">
          <a:xfrm>
            <a:off x="3784713" y="828116"/>
            <a:ext cx="1504950" cy="5008562"/>
            <a:chOff x="1120775" y="1668463"/>
            <a:chExt cx="1504950" cy="537640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625725" y="1668463"/>
              <a:ext cx="0" cy="537640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120775" y="1668463"/>
              <a:ext cx="14986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60"/>
          <p:cNvGrpSpPr/>
          <p:nvPr/>
        </p:nvGrpSpPr>
        <p:grpSpPr bwMode="auto">
          <a:xfrm>
            <a:off x="5594629" y="1567431"/>
            <a:ext cx="5775014" cy="485725"/>
            <a:chOff x="2552246" y="1628800"/>
            <a:chExt cx="5044090" cy="476984"/>
          </a:xfrm>
        </p:grpSpPr>
        <p:sp>
          <p:nvSpPr>
            <p:cNvPr id="3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5"/>
            <p:cNvSpPr>
              <a:spLocks noChangeArrowheads="1"/>
            </p:cNvSpPr>
            <p:nvPr/>
          </p:nvSpPr>
          <p:spPr bwMode="auto">
            <a:xfrm>
              <a:off x="2552246" y="1637077"/>
              <a:ext cx="4951002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二、项目研究内容</a:t>
              </a:r>
            </a:p>
          </p:txBody>
        </p:sp>
      </p:grpSp>
      <p:grpSp>
        <p:nvGrpSpPr>
          <p:cNvPr id="33" name="组合 60"/>
          <p:cNvGrpSpPr/>
          <p:nvPr/>
        </p:nvGrpSpPr>
        <p:grpSpPr bwMode="auto">
          <a:xfrm>
            <a:off x="5590494" y="3480471"/>
            <a:ext cx="5775014" cy="506467"/>
            <a:chOff x="2552246" y="1628800"/>
            <a:chExt cx="5044090" cy="495159"/>
          </a:xfrm>
        </p:grpSpPr>
        <p:sp>
          <p:nvSpPr>
            <p:cNvPr id="34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5"/>
            <p:cNvSpPr>
              <a:spLocks noChangeArrowheads="1"/>
            </p:cNvSpPr>
            <p:nvPr/>
          </p:nvSpPr>
          <p:spPr bwMode="auto">
            <a:xfrm>
              <a:off x="2552246" y="1672602"/>
              <a:ext cx="5044090" cy="451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五、任务分解和进度安排</a:t>
              </a:r>
            </a:p>
          </p:txBody>
        </p:sp>
      </p:grpSp>
      <p:grpSp>
        <p:nvGrpSpPr>
          <p:cNvPr id="36" name="组合 60"/>
          <p:cNvGrpSpPr/>
          <p:nvPr/>
        </p:nvGrpSpPr>
        <p:grpSpPr bwMode="auto">
          <a:xfrm>
            <a:off x="5590494" y="2168356"/>
            <a:ext cx="5775014" cy="486934"/>
            <a:chOff x="2552246" y="1628800"/>
            <a:chExt cx="5044090" cy="477343"/>
          </a:xfrm>
        </p:grpSpPr>
        <p:sp>
          <p:nvSpPr>
            <p:cNvPr id="37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5"/>
            <p:cNvSpPr>
              <a:spLocks noChangeArrowheads="1"/>
            </p:cNvSpPr>
            <p:nvPr/>
          </p:nvSpPr>
          <p:spPr bwMode="auto">
            <a:xfrm>
              <a:off x="2552246" y="1653571"/>
              <a:ext cx="5044090" cy="4525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三、目标设置及技术路线</a:t>
              </a:r>
            </a:p>
          </p:txBody>
        </p:sp>
      </p:grpSp>
      <p:grpSp>
        <p:nvGrpSpPr>
          <p:cNvPr id="46" name="Gruppe 199"/>
          <p:cNvGrpSpPr/>
          <p:nvPr/>
        </p:nvGrpSpPr>
        <p:grpSpPr bwMode="auto">
          <a:xfrm>
            <a:off x="5048529" y="1594731"/>
            <a:ext cx="490538" cy="341278"/>
            <a:chOff x="2636520" y="2831705"/>
            <a:chExt cx="1919605" cy="1330207"/>
          </a:xfrm>
        </p:grpSpPr>
        <p:sp>
          <p:nvSpPr>
            <p:cNvPr id="47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48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49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50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58" name="Gruppe 199"/>
          <p:cNvGrpSpPr/>
          <p:nvPr/>
        </p:nvGrpSpPr>
        <p:grpSpPr bwMode="auto">
          <a:xfrm>
            <a:off x="5044394" y="2209380"/>
            <a:ext cx="490538" cy="341277"/>
            <a:chOff x="2636520" y="2831705"/>
            <a:chExt cx="1919605" cy="1330207"/>
          </a:xfrm>
        </p:grpSpPr>
        <p:sp>
          <p:nvSpPr>
            <p:cNvPr id="59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0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1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2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64" name="Gruppe 199"/>
          <p:cNvGrpSpPr/>
          <p:nvPr/>
        </p:nvGrpSpPr>
        <p:grpSpPr bwMode="auto">
          <a:xfrm>
            <a:off x="5044394" y="3515603"/>
            <a:ext cx="490538" cy="341278"/>
            <a:chOff x="2636520" y="2831705"/>
            <a:chExt cx="1919605" cy="1330207"/>
          </a:xfrm>
        </p:grpSpPr>
        <p:sp>
          <p:nvSpPr>
            <p:cNvPr id="65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0" name="组合 60"/>
          <p:cNvGrpSpPr/>
          <p:nvPr/>
        </p:nvGrpSpPr>
        <p:grpSpPr bwMode="auto">
          <a:xfrm>
            <a:off x="5583585" y="4138490"/>
            <a:ext cx="5810529" cy="505872"/>
            <a:chOff x="2552246" y="1628800"/>
            <a:chExt cx="5044800" cy="494578"/>
          </a:xfrm>
        </p:grpSpPr>
        <p:sp>
          <p:nvSpPr>
            <p:cNvPr id="7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六、研发团队及工作基础</a:t>
              </a:r>
            </a:p>
          </p:txBody>
        </p:sp>
      </p:grpSp>
      <p:grpSp>
        <p:nvGrpSpPr>
          <p:cNvPr id="73" name="Gruppe 199"/>
          <p:cNvGrpSpPr/>
          <p:nvPr/>
        </p:nvGrpSpPr>
        <p:grpSpPr bwMode="auto">
          <a:xfrm>
            <a:off x="5037486" y="4168052"/>
            <a:ext cx="490538" cy="341278"/>
            <a:chOff x="2636520" y="2831705"/>
            <a:chExt cx="1919605" cy="1330207"/>
          </a:xfrm>
        </p:grpSpPr>
        <p:sp>
          <p:nvSpPr>
            <p:cNvPr id="74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75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76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77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9" name="组合 60"/>
          <p:cNvGrpSpPr/>
          <p:nvPr/>
        </p:nvGrpSpPr>
        <p:grpSpPr bwMode="auto">
          <a:xfrm>
            <a:off x="5576348" y="4795914"/>
            <a:ext cx="5810529" cy="505872"/>
            <a:chOff x="2552246" y="1628800"/>
            <a:chExt cx="5044800" cy="494578"/>
          </a:xfrm>
        </p:grpSpPr>
        <p:sp>
          <p:nvSpPr>
            <p:cNvPr id="80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七、预期效益与风险分析</a:t>
              </a:r>
            </a:p>
          </p:txBody>
        </p:sp>
      </p:grpSp>
      <p:grpSp>
        <p:nvGrpSpPr>
          <p:cNvPr id="82" name="Gruppe 199"/>
          <p:cNvGrpSpPr/>
          <p:nvPr/>
        </p:nvGrpSpPr>
        <p:grpSpPr bwMode="auto">
          <a:xfrm>
            <a:off x="5030249" y="4805518"/>
            <a:ext cx="490538" cy="341278"/>
            <a:chOff x="2636520" y="2831705"/>
            <a:chExt cx="1919605" cy="1330207"/>
          </a:xfrm>
        </p:grpSpPr>
        <p:sp>
          <p:nvSpPr>
            <p:cNvPr id="8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84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85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86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88" name="组合 60"/>
          <p:cNvGrpSpPr/>
          <p:nvPr/>
        </p:nvGrpSpPr>
        <p:grpSpPr bwMode="auto">
          <a:xfrm>
            <a:off x="5574982" y="5453335"/>
            <a:ext cx="5810529" cy="505871"/>
            <a:chOff x="2552246" y="1628800"/>
            <a:chExt cx="5044800" cy="494577"/>
          </a:xfrm>
        </p:grpSpPr>
        <p:sp>
          <p:nvSpPr>
            <p:cNvPr id="89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5"/>
            <p:cNvSpPr>
              <a:spLocks noChangeArrowheads="1"/>
            </p:cNvSpPr>
            <p:nvPr/>
          </p:nvSpPr>
          <p:spPr bwMode="auto">
            <a:xfrm>
              <a:off x="2552956" y="1672019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八、经费预算</a:t>
              </a:r>
            </a:p>
          </p:txBody>
        </p:sp>
      </p:grpSp>
      <p:grpSp>
        <p:nvGrpSpPr>
          <p:cNvPr id="91" name="Gruppe 199"/>
          <p:cNvGrpSpPr/>
          <p:nvPr/>
        </p:nvGrpSpPr>
        <p:grpSpPr bwMode="auto">
          <a:xfrm>
            <a:off x="5028883" y="5461275"/>
            <a:ext cx="490538" cy="341278"/>
            <a:chOff x="2636520" y="2831705"/>
            <a:chExt cx="1919605" cy="1330207"/>
          </a:xfrm>
        </p:grpSpPr>
        <p:sp>
          <p:nvSpPr>
            <p:cNvPr id="92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93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94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95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97" name="组合 60">
            <a:extLst>
              <a:ext uri="{FF2B5EF4-FFF2-40B4-BE49-F238E27FC236}">
                <a16:creationId xmlns:a16="http://schemas.microsoft.com/office/drawing/2014/main" id="{77E22B99-22B5-44D1-B140-ED2941D9BF55}"/>
              </a:ext>
            </a:extLst>
          </p:cNvPr>
          <p:cNvGrpSpPr/>
          <p:nvPr/>
        </p:nvGrpSpPr>
        <p:grpSpPr bwMode="auto">
          <a:xfrm>
            <a:off x="5590494" y="980588"/>
            <a:ext cx="5775014" cy="485725"/>
            <a:chOff x="2552246" y="1628800"/>
            <a:chExt cx="5044090" cy="476984"/>
          </a:xfrm>
        </p:grpSpPr>
        <p:sp>
          <p:nvSpPr>
            <p:cNvPr id="98" name="Rektangel 32">
              <a:extLst>
                <a:ext uri="{FF2B5EF4-FFF2-40B4-BE49-F238E27FC236}">
                  <a16:creationId xmlns:a16="http://schemas.microsoft.com/office/drawing/2014/main" id="{8F7C203A-92AE-4AB1-ABBD-D4FD28853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5">
              <a:extLst>
                <a:ext uri="{FF2B5EF4-FFF2-40B4-BE49-F238E27FC236}">
                  <a16:creationId xmlns:a16="http://schemas.microsoft.com/office/drawing/2014/main" id="{C5F8CBEC-CA37-4EE3-957A-53BB40270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35992"/>
              <a:ext cx="5044090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一、研究背景及意义</a:t>
              </a:r>
            </a:p>
          </p:txBody>
        </p:sp>
      </p:grpSp>
      <p:grpSp>
        <p:nvGrpSpPr>
          <p:cNvPr id="100" name="Gruppe 199">
            <a:extLst>
              <a:ext uri="{FF2B5EF4-FFF2-40B4-BE49-F238E27FC236}">
                <a16:creationId xmlns:a16="http://schemas.microsoft.com/office/drawing/2014/main" id="{75932A75-9FB6-48FA-877C-D1C4F7C96484}"/>
              </a:ext>
            </a:extLst>
          </p:cNvPr>
          <p:cNvGrpSpPr/>
          <p:nvPr/>
        </p:nvGrpSpPr>
        <p:grpSpPr bwMode="auto">
          <a:xfrm>
            <a:off x="5044394" y="1013723"/>
            <a:ext cx="490538" cy="341277"/>
            <a:chOff x="2636520" y="2831705"/>
            <a:chExt cx="1919605" cy="1330207"/>
          </a:xfrm>
        </p:grpSpPr>
        <p:sp>
          <p:nvSpPr>
            <p:cNvPr id="101" name="Ellipse 110">
              <a:extLst>
                <a:ext uri="{FF2B5EF4-FFF2-40B4-BE49-F238E27FC236}">
                  <a16:creationId xmlns:a16="http://schemas.microsoft.com/office/drawing/2014/main" id="{8D14DE13-31AD-4BE7-BAF6-CBF6DE6509DB}"/>
                </a:ext>
              </a:extLst>
            </p:cNvPr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102" name="Gruppe 91">
              <a:extLst>
                <a:ext uri="{FF2B5EF4-FFF2-40B4-BE49-F238E27FC236}">
                  <a16:creationId xmlns:a16="http://schemas.microsoft.com/office/drawing/2014/main" id="{08E9F50F-C277-4E54-BE7D-E8B70A17B28D}"/>
                </a:ext>
              </a:extLst>
            </p:cNvPr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03" name="Ellipse 44">
                <a:extLst>
                  <a:ext uri="{FF2B5EF4-FFF2-40B4-BE49-F238E27FC236}">
                    <a16:creationId xmlns:a16="http://schemas.microsoft.com/office/drawing/2014/main" id="{8B908D42-528F-491E-BF17-BC5F15B694DE}"/>
                  </a:ext>
                </a:extLst>
              </p:cNvPr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104" name="Ellipse 45">
                <a:extLst>
                  <a:ext uri="{FF2B5EF4-FFF2-40B4-BE49-F238E27FC236}">
                    <a16:creationId xmlns:a16="http://schemas.microsoft.com/office/drawing/2014/main" id="{52D87670-C893-4381-A2A6-84F4785F7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Måne 115">
                <a:extLst>
                  <a:ext uri="{FF2B5EF4-FFF2-40B4-BE49-F238E27FC236}">
                    <a16:creationId xmlns:a16="http://schemas.microsoft.com/office/drawing/2014/main" id="{DCE09834-7295-4D5F-9241-34318FD781A8}"/>
                  </a:ext>
                </a:extLst>
              </p:cNvPr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106" name="Gruppe 199">
            <a:extLst>
              <a:ext uri="{FF2B5EF4-FFF2-40B4-BE49-F238E27FC236}">
                <a16:creationId xmlns:a16="http://schemas.microsoft.com/office/drawing/2014/main" id="{D0215483-A233-45E2-B6E1-DF43CD95E999}"/>
              </a:ext>
            </a:extLst>
          </p:cNvPr>
          <p:cNvGrpSpPr/>
          <p:nvPr/>
        </p:nvGrpSpPr>
        <p:grpSpPr bwMode="auto">
          <a:xfrm>
            <a:off x="5044394" y="2918830"/>
            <a:ext cx="490538" cy="341277"/>
            <a:chOff x="2636520" y="2831705"/>
            <a:chExt cx="1919605" cy="1330207"/>
          </a:xfrm>
        </p:grpSpPr>
        <p:sp>
          <p:nvSpPr>
            <p:cNvPr id="107" name="Ellipse 110">
              <a:extLst>
                <a:ext uri="{FF2B5EF4-FFF2-40B4-BE49-F238E27FC236}">
                  <a16:creationId xmlns:a16="http://schemas.microsoft.com/office/drawing/2014/main" id="{9ADE515C-6227-4B26-82B9-C042E9410A7F}"/>
                </a:ext>
              </a:extLst>
            </p:cNvPr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108" name="Gruppe 91">
              <a:extLst>
                <a:ext uri="{FF2B5EF4-FFF2-40B4-BE49-F238E27FC236}">
                  <a16:creationId xmlns:a16="http://schemas.microsoft.com/office/drawing/2014/main" id="{056AA40F-9D87-41A9-81AB-132AEB678E53}"/>
                </a:ext>
              </a:extLst>
            </p:cNvPr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09" name="Ellipse 44">
                <a:extLst>
                  <a:ext uri="{FF2B5EF4-FFF2-40B4-BE49-F238E27FC236}">
                    <a16:creationId xmlns:a16="http://schemas.microsoft.com/office/drawing/2014/main" id="{432294AF-D52F-4D20-9C13-D4E9BE890A00}"/>
                  </a:ext>
                </a:extLst>
              </p:cNvPr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110" name="Ellipse 45">
                <a:extLst>
                  <a:ext uri="{FF2B5EF4-FFF2-40B4-BE49-F238E27FC236}">
                    <a16:creationId xmlns:a16="http://schemas.microsoft.com/office/drawing/2014/main" id="{41A117DF-AC0B-45D5-91B1-F9B707AED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Måne 115">
                <a:extLst>
                  <a:ext uri="{FF2B5EF4-FFF2-40B4-BE49-F238E27FC236}">
                    <a16:creationId xmlns:a16="http://schemas.microsoft.com/office/drawing/2014/main" id="{7395202E-5577-434D-A525-0B4C7969CE31}"/>
                  </a:ext>
                </a:extLst>
              </p:cNvPr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sp>
        <p:nvSpPr>
          <p:cNvPr id="112" name="右箭头 38">
            <a:extLst>
              <a:ext uri="{FF2B5EF4-FFF2-40B4-BE49-F238E27FC236}">
                <a16:creationId xmlns:a16="http://schemas.microsoft.com/office/drawing/2014/main" id="{0E3EF7A0-43FD-4255-AAA4-23DC998908F3}"/>
              </a:ext>
            </a:extLst>
          </p:cNvPr>
          <p:cNvSpPr/>
          <p:nvPr/>
        </p:nvSpPr>
        <p:spPr bwMode="auto">
          <a:xfrm>
            <a:off x="4807857" y="2953773"/>
            <a:ext cx="222250" cy="20796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13" name="组合 62">
            <a:extLst>
              <a:ext uri="{FF2B5EF4-FFF2-40B4-BE49-F238E27FC236}">
                <a16:creationId xmlns:a16="http://schemas.microsoft.com/office/drawing/2014/main" id="{016E47ED-D575-426D-A35B-244941730FC9}"/>
              </a:ext>
            </a:extLst>
          </p:cNvPr>
          <p:cNvGrpSpPr/>
          <p:nvPr/>
        </p:nvGrpSpPr>
        <p:grpSpPr bwMode="auto">
          <a:xfrm>
            <a:off x="5590494" y="2823590"/>
            <a:ext cx="5775014" cy="517472"/>
            <a:chOff x="2555776" y="3097155"/>
            <a:chExt cx="5044090" cy="507098"/>
          </a:xfrm>
        </p:grpSpPr>
        <p:sp>
          <p:nvSpPr>
            <p:cNvPr id="114" name="Rektangel 32">
              <a:extLst>
                <a:ext uri="{FF2B5EF4-FFF2-40B4-BE49-F238E27FC236}">
                  <a16:creationId xmlns:a16="http://schemas.microsoft.com/office/drawing/2014/main" id="{29C522CF-41EA-4F0D-9421-ED296FB84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776" y="3097155"/>
              <a:ext cx="5044090" cy="507098"/>
            </a:xfrm>
            <a:prstGeom prst="roundRect">
              <a:avLst/>
            </a:prstGeom>
            <a:solidFill>
              <a:schemeClr val="accent1"/>
            </a:solidFill>
            <a:ln w="12700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4">
              <a:extLst>
                <a:ext uri="{FF2B5EF4-FFF2-40B4-BE49-F238E27FC236}">
                  <a16:creationId xmlns:a16="http://schemas.microsoft.com/office/drawing/2014/main" id="{4C62368E-3DCB-42ED-BA5B-DC5A54A5F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777" y="3138469"/>
              <a:ext cx="4950695" cy="4524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四、预期成果及创新点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51629"/>
      </p:ext>
    </p:extLst>
  </p:cSld>
  <p:clrMapOvr>
    <a:masterClrMapping/>
  </p:clrMapOvr>
  <p:transition spd="slow" advTm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7" y="2184327"/>
            <a:ext cx="3122193" cy="2461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组合 19"/>
          <p:cNvGrpSpPr/>
          <p:nvPr/>
        </p:nvGrpSpPr>
        <p:grpSpPr>
          <a:xfrm>
            <a:off x="1990028" y="181053"/>
            <a:ext cx="8052820" cy="861776"/>
            <a:chOff x="2983480" y="4083272"/>
            <a:chExt cx="8052820" cy="861776"/>
          </a:xfrm>
        </p:grpSpPr>
        <p:sp>
          <p:nvSpPr>
            <p:cNvPr id="21" name="文本框 20"/>
            <p:cNvSpPr txBox="1"/>
            <p:nvPr/>
          </p:nvSpPr>
          <p:spPr>
            <a:xfrm>
              <a:off x="2983480" y="4083272"/>
              <a:ext cx="4506661" cy="5425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800" b="1" dirty="0">
                  <a:solidFill>
                    <a:srgbClr val="0070C0"/>
                  </a:solidFill>
                  <a:ea typeface="+mj-ea"/>
                </a:rPr>
                <a:t>提 纲</a:t>
              </a:r>
              <a:endParaRPr lang="en-US" altLang="zh-CN" sz="2800" b="1" dirty="0">
                <a:solidFill>
                  <a:srgbClr val="0070C0"/>
                </a:solidFill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983480" y="4625793"/>
              <a:ext cx="8052820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Outline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4074012" y="2369361"/>
            <a:ext cx="677863" cy="704850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Oval 58"/>
          <p:cNvSpPr/>
          <p:nvPr/>
        </p:nvSpPr>
        <p:spPr>
          <a:xfrm>
            <a:off x="3527912" y="1748648"/>
            <a:ext cx="1082675" cy="1084263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18" name="Oval 60"/>
          <p:cNvSpPr/>
          <p:nvPr/>
        </p:nvSpPr>
        <p:spPr>
          <a:xfrm>
            <a:off x="937112" y="4336273"/>
            <a:ext cx="708025" cy="70643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4" name="Oval 62"/>
          <p:cNvSpPr/>
          <p:nvPr/>
        </p:nvSpPr>
        <p:spPr>
          <a:xfrm>
            <a:off x="757725" y="4183873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5" name="Oval 63"/>
          <p:cNvSpPr/>
          <p:nvPr/>
        </p:nvSpPr>
        <p:spPr>
          <a:xfrm>
            <a:off x="311637" y="4853798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grpSp>
        <p:nvGrpSpPr>
          <p:cNvPr id="13" name="组合 3"/>
          <p:cNvGrpSpPr/>
          <p:nvPr/>
        </p:nvGrpSpPr>
        <p:grpSpPr bwMode="auto">
          <a:xfrm>
            <a:off x="3784713" y="828116"/>
            <a:ext cx="1504950" cy="5008562"/>
            <a:chOff x="1120775" y="1668463"/>
            <a:chExt cx="1504950" cy="537640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625725" y="1668463"/>
              <a:ext cx="0" cy="537640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120775" y="1668463"/>
              <a:ext cx="14986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e 199"/>
          <p:cNvGrpSpPr/>
          <p:nvPr/>
        </p:nvGrpSpPr>
        <p:grpSpPr bwMode="auto">
          <a:xfrm>
            <a:off x="5063579" y="3578433"/>
            <a:ext cx="490538" cy="341277"/>
            <a:chOff x="2636520" y="2831705"/>
            <a:chExt cx="1919605" cy="1330207"/>
          </a:xfrm>
        </p:grpSpPr>
        <p:sp>
          <p:nvSpPr>
            <p:cNvPr id="2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2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2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2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30" name="组合 60"/>
          <p:cNvGrpSpPr/>
          <p:nvPr/>
        </p:nvGrpSpPr>
        <p:grpSpPr bwMode="auto">
          <a:xfrm>
            <a:off x="5594629" y="1567431"/>
            <a:ext cx="5775014" cy="485725"/>
            <a:chOff x="2552246" y="1628800"/>
            <a:chExt cx="5044090" cy="476984"/>
          </a:xfrm>
        </p:grpSpPr>
        <p:sp>
          <p:nvSpPr>
            <p:cNvPr id="3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5"/>
            <p:cNvSpPr>
              <a:spLocks noChangeArrowheads="1"/>
            </p:cNvSpPr>
            <p:nvPr/>
          </p:nvSpPr>
          <p:spPr bwMode="auto">
            <a:xfrm>
              <a:off x="2552246" y="1637077"/>
              <a:ext cx="4951002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二、项目研究内容</a:t>
              </a:r>
            </a:p>
          </p:txBody>
        </p:sp>
      </p:grpSp>
      <p:grpSp>
        <p:nvGrpSpPr>
          <p:cNvPr id="33" name="组合 60"/>
          <p:cNvGrpSpPr/>
          <p:nvPr/>
        </p:nvGrpSpPr>
        <p:grpSpPr bwMode="auto">
          <a:xfrm>
            <a:off x="5590494" y="2209374"/>
            <a:ext cx="5775014" cy="506467"/>
            <a:chOff x="2552246" y="1628800"/>
            <a:chExt cx="5044090" cy="495159"/>
          </a:xfrm>
        </p:grpSpPr>
        <p:sp>
          <p:nvSpPr>
            <p:cNvPr id="34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5"/>
            <p:cNvSpPr>
              <a:spLocks noChangeArrowheads="1"/>
            </p:cNvSpPr>
            <p:nvPr/>
          </p:nvSpPr>
          <p:spPr bwMode="auto">
            <a:xfrm>
              <a:off x="2552246" y="1672602"/>
              <a:ext cx="5044090" cy="451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三、目标设置及技术路线</a:t>
              </a:r>
            </a:p>
          </p:txBody>
        </p:sp>
      </p:grpSp>
      <p:grpSp>
        <p:nvGrpSpPr>
          <p:cNvPr id="36" name="组合 60"/>
          <p:cNvGrpSpPr/>
          <p:nvPr/>
        </p:nvGrpSpPr>
        <p:grpSpPr bwMode="auto">
          <a:xfrm>
            <a:off x="5594629" y="2841985"/>
            <a:ext cx="5775014" cy="486934"/>
            <a:chOff x="2552246" y="1628800"/>
            <a:chExt cx="5044090" cy="477343"/>
          </a:xfrm>
        </p:grpSpPr>
        <p:sp>
          <p:nvSpPr>
            <p:cNvPr id="37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5"/>
            <p:cNvSpPr>
              <a:spLocks noChangeArrowheads="1"/>
            </p:cNvSpPr>
            <p:nvPr/>
          </p:nvSpPr>
          <p:spPr bwMode="auto">
            <a:xfrm>
              <a:off x="2552246" y="1653571"/>
              <a:ext cx="5044090" cy="4525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四、预期成果及创新点</a:t>
              </a:r>
            </a:p>
          </p:txBody>
        </p:sp>
      </p:grpSp>
      <p:sp>
        <p:nvSpPr>
          <p:cNvPr id="39" name="右箭头 38"/>
          <p:cNvSpPr/>
          <p:nvPr/>
        </p:nvSpPr>
        <p:spPr bwMode="auto">
          <a:xfrm>
            <a:off x="4827042" y="3613376"/>
            <a:ext cx="222250" cy="20796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62"/>
          <p:cNvGrpSpPr/>
          <p:nvPr/>
        </p:nvGrpSpPr>
        <p:grpSpPr bwMode="auto">
          <a:xfrm>
            <a:off x="5595611" y="3483193"/>
            <a:ext cx="5789083" cy="517472"/>
            <a:chOff x="2543488" y="3097155"/>
            <a:chExt cx="5056378" cy="507098"/>
          </a:xfrm>
        </p:grpSpPr>
        <p:sp>
          <p:nvSpPr>
            <p:cNvPr id="41" name="Rektangel 32"/>
            <p:cNvSpPr>
              <a:spLocks noChangeArrowheads="1"/>
            </p:cNvSpPr>
            <p:nvPr/>
          </p:nvSpPr>
          <p:spPr bwMode="auto">
            <a:xfrm>
              <a:off x="2555776" y="3097155"/>
              <a:ext cx="5044090" cy="507098"/>
            </a:xfrm>
            <a:prstGeom prst="roundRect">
              <a:avLst/>
            </a:prstGeom>
            <a:solidFill>
              <a:schemeClr val="accent1"/>
            </a:solidFill>
            <a:ln w="12700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"/>
            <p:cNvSpPr>
              <a:spLocks noChangeArrowheads="1"/>
            </p:cNvSpPr>
            <p:nvPr/>
          </p:nvSpPr>
          <p:spPr bwMode="auto">
            <a:xfrm>
              <a:off x="2543488" y="3138469"/>
              <a:ext cx="4962985" cy="4524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五、任务分解和进度安排</a:t>
              </a:r>
            </a:p>
          </p:txBody>
        </p:sp>
      </p:grpSp>
      <p:grpSp>
        <p:nvGrpSpPr>
          <p:cNvPr id="46" name="Gruppe 199"/>
          <p:cNvGrpSpPr/>
          <p:nvPr/>
        </p:nvGrpSpPr>
        <p:grpSpPr bwMode="auto">
          <a:xfrm>
            <a:off x="5048529" y="1594731"/>
            <a:ext cx="490538" cy="341278"/>
            <a:chOff x="2636520" y="2831705"/>
            <a:chExt cx="1919605" cy="1330207"/>
          </a:xfrm>
        </p:grpSpPr>
        <p:sp>
          <p:nvSpPr>
            <p:cNvPr id="47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48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49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50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58" name="Gruppe 199"/>
          <p:cNvGrpSpPr/>
          <p:nvPr/>
        </p:nvGrpSpPr>
        <p:grpSpPr bwMode="auto">
          <a:xfrm>
            <a:off x="5048529" y="2883009"/>
            <a:ext cx="490538" cy="341277"/>
            <a:chOff x="2636520" y="2831705"/>
            <a:chExt cx="1919605" cy="1330207"/>
          </a:xfrm>
        </p:grpSpPr>
        <p:sp>
          <p:nvSpPr>
            <p:cNvPr id="59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0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1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2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64" name="Gruppe 199"/>
          <p:cNvGrpSpPr/>
          <p:nvPr/>
        </p:nvGrpSpPr>
        <p:grpSpPr bwMode="auto">
          <a:xfrm>
            <a:off x="5044394" y="2244506"/>
            <a:ext cx="490538" cy="341278"/>
            <a:chOff x="2636520" y="2831705"/>
            <a:chExt cx="1919605" cy="1330207"/>
          </a:xfrm>
        </p:grpSpPr>
        <p:sp>
          <p:nvSpPr>
            <p:cNvPr id="65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0" name="组合 60"/>
          <p:cNvGrpSpPr/>
          <p:nvPr/>
        </p:nvGrpSpPr>
        <p:grpSpPr bwMode="auto">
          <a:xfrm>
            <a:off x="5583585" y="4138490"/>
            <a:ext cx="5810529" cy="505872"/>
            <a:chOff x="2552246" y="1628800"/>
            <a:chExt cx="5044800" cy="494578"/>
          </a:xfrm>
        </p:grpSpPr>
        <p:sp>
          <p:nvSpPr>
            <p:cNvPr id="7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六、研发团队及工作基础</a:t>
              </a:r>
            </a:p>
          </p:txBody>
        </p:sp>
      </p:grpSp>
      <p:grpSp>
        <p:nvGrpSpPr>
          <p:cNvPr id="73" name="Gruppe 199"/>
          <p:cNvGrpSpPr/>
          <p:nvPr/>
        </p:nvGrpSpPr>
        <p:grpSpPr bwMode="auto">
          <a:xfrm>
            <a:off x="5037486" y="4168052"/>
            <a:ext cx="490538" cy="341278"/>
            <a:chOff x="2636520" y="2831705"/>
            <a:chExt cx="1919605" cy="1330207"/>
          </a:xfrm>
        </p:grpSpPr>
        <p:sp>
          <p:nvSpPr>
            <p:cNvPr id="74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75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76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77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9" name="组合 60"/>
          <p:cNvGrpSpPr/>
          <p:nvPr/>
        </p:nvGrpSpPr>
        <p:grpSpPr bwMode="auto">
          <a:xfrm>
            <a:off x="5576348" y="4795914"/>
            <a:ext cx="5810529" cy="505872"/>
            <a:chOff x="2552246" y="1628800"/>
            <a:chExt cx="5044800" cy="494578"/>
          </a:xfrm>
        </p:grpSpPr>
        <p:sp>
          <p:nvSpPr>
            <p:cNvPr id="80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七、预期效益与风险分析</a:t>
              </a:r>
            </a:p>
          </p:txBody>
        </p:sp>
      </p:grpSp>
      <p:grpSp>
        <p:nvGrpSpPr>
          <p:cNvPr id="82" name="Gruppe 199"/>
          <p:cNvGrpSpPr/>
          <p:nvPr/>
        </p:nvGrpSpPr>
        <p:grpSpPr bwMode="auto">
          <a:xfrm>
            <a:off x="5030249" y="4805518"/>
            <a:ext cx="490538" cy="341278"/>
            <a:chOff x="2636520" y="2831705"/>
            <a:chExt cx="1919605" cy="1330207"/>
          </a:xfrm>
        </p:grpSpPr>
        <p:sp>
          <p:nvSpPr>
            <p:cNvPr id="8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84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85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86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88" name="组合 60"/>
          <p:cNvGrpSpPr/>
          <p:nvPr/>
        </p:nvGrpSpPr>
        <p:grpSpPr bwMode="auto">
          <a:xfrm>
            <a:off x="5574982" y="5453335"/>
            <a:ext cx="5810529" cy="505871"/>
            <a:chOff x="2552246" y="1628800"/>
            <a:chExt cx="5044800" cy="494577"/>
          </a:xfrm>
        </p:grpSpPr>
        <p:sp>
          <p:nvSpPr>
            <p:cNvPr id="89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5"/>
            <p:cNvSpPr>
              <a:spLocks noChangeArrowheads="1"/>
            </p:cNvSpPr>
            <p:nvPr/>
          </p:nvSpPr>
          <p:spPr bwMode="auto">
            <a:xfrm>
              <a:off x="2552956" y="1672019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八、经费预算</a:t>
              </a:r>
            </a:p>
          </p:txBody>
        </p:sp>
      </p:grpSp>
      <p:grpSp>
        <p:nvGrpSpPr>
          <p:cNvPr id="91" name="Gruppe 199"/>
          <p:cNvGrpSpPr/>
          <p:nvPr/>
        </p:nvGrpSpPr>
        <p:grpSpPr bwMode="auto">
          <a:xfrm>
            <a:off x="5028883" y="5461275"/>
            <a:ext cx="490538" cy="341278"/>
            <a:chOff x="2636520" y="2831705"/>
            <a:chExt cx="1919605" cy="1330207"/>
          </a:xfrm>
        </p:grpSpPr>
        <p:sp>
          <p:nvSpPr>
            <p:cNvPr id="92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93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94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95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97" name="组合 60">
            <a:extLst>
              <a:ext uri="{FF2B5EF4-FFF2-40B4-BE49-F238E27FC236}">
                <a16:creationId xmlns:a16="http://schemas.microsoft.com/office/drawing/2014/main" id="{77E22B99-22B5-44D1-B140-ED2941D9BF55}"/>
              </a:ext>
            </a:extLst>
          </p:cNvPr>
          <p:cNvGrpSpPr/>
          <p:nvPr/>
        </p:nvGrpSpPr>
        <p:grpSpPr bwMode="auto">
          <a:xfrm>
            <a:off x="5590494" y="980588"/>
            <a:ext cx="5775014" cy="485725"/>
            <a:chOff x="2552246" y="1628800"/>
            <a:chExt cx="5044090" cy="476984"/>
          </a:xfrm>
        </p:grpSpPr>
        <p:sp>
          <p:nvSpPr>
            <p:cNvPr id="98" name="Rektangel 32">
              <a:extLst>
                <a:ext uri="{FF2B5EF4-FFF2-40B4-BE49-F238E27FC236}">
                  <a16:creationId xmlns:a16="http://schemas.microsoft.com/office/drawing/2014/main" id="{8F7C203A-92AE-4AB1-ABBD-D4FD28853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5">
              <a:extLst>
                <a:ext uri="{FF2B5EF4-FFF2-40B4-BE49-F238E27FC236}">
                  <a16:creationId xmlns:a16="http://schemas.microsoft.com/office/drawing/2014/main" id="{C5F8CBEC-CA37-4EE3-957A-53BB40270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35992"/>
              <a:ext cx="5044090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一、研究背景及意义</a:t>
              </a:r>
            </a:p>
          </p:txBody>
        </p:sp>
      </p:grpSp>
      <p:grpSp>
        <p:nvGrpSpPr>
          <p:cNvPr id="100" name="Gruppe 199">
            <a:extLst>
              <a:ext uri="{FF2B5EF4-FFF2-40B4-BE49-F238E27FC236}">
                <a16:creationId xmlns:a16="http://schemas.microsoft.com/office/drawing/2014/main" id="{75932A75-9FB6-48FA-877C-D1C4F7C96484}"/>
              </a:ext>
            </a:extLst>
          </p:cNvPr>
          <p:cNvGrpSpPr/>
          <p:nvPr/>
        </p:nvGrpSpPr>
        <p:grpSpPr bwMode="auto">
          <a:xfrm>
            <a:off x="5044394" y="1013723"/>
            <a:ext cx="490538" cy="341277"/>
            <a:chOff x="2636520" y="2831705"/>
            <a:chExt cx="1919605" cy="1330207"/>
          </a:xfrm>
        </p:grpSpPr>
        <p:sp>
          <p:nvSpPr>
            <p:cNvPr id="101" name="Ellipse 110">
              <a:extLst>
                <a:ext uri="{FF2B5EF4-FFF2-40B4-BE49-F238E27FC236}">
                  <a16:creationId xmlns:a16="http://schemas.microsoft.com/office/drawing/2014/main" id="{8D14DE13-31AD-4BE7-BAF6-CBF6DE6509DB}"/>
                </a:ext>
              </a:extLst>
            </p:cNvPr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102" name="Gruppe 91">
              <a:extLst>
                <a:ext uri="{FF2B5EF4-FFF2-40B4-BE49-F238E27FC236}">
                  <a16:creationId xmlns:a16="http://schemas.microsoft.com/office/drawing/2014/main" id="{08E9F50F-C277-4E54-BE7D-E8B70A17B28D}"/>
                </a:ext>
              </a:extLst>
            </p:cNvPr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03" name="Ellipse 44">
                <a:extLst>
                  <a:ext uri="{FF2B5EF4-FFF2-40B4-BE49-F238E27FC236}">
                    <a16:creationId xmlns:a16="http://schemas.microsoft.com/office/drawing/2014/main" id="{8B908D42-528F-491E-BF17-BC5F15B694DE}"/>
                  </a:ext>
                </a:extLst>
              </p:cNvPr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104" name="Ellipse 45">
                <a:extLst>
                  <a:ext uri="{FF2B5EF4-FFF2-40B4-BE49-F238E27FC236}">
                    <a16:creationId xmlns:a16="http://schemas.microsoft.com/office/drawing/2014/main" id="{52D87670-C893-4381-A2A6-84F4785F7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Måne 115">
                <a:extLst>
                  <a:ext uri="{FF2B5EF4-FFF2-40B4-BE49-F238E27FC236}">
                    <a16:creationId xmlns:a16="http://schemas.microsoft.com/office/drawing/2014/main" id="{DCE09834-7295-4D5F-9241-34318FD781A8}"/>
                  </a:ext>
                </a:extLst>
              </p:cNvPr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668719"/>
      </p:ext>
    </p:extLst>
  </p:cSld>
  <p:clrMapOvr>
    <a:masterClrMapping/>
  </p:clrMapOvr>
  <p:transition spd="slow" advTm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7" y="2184327"/>
            <a:ext cx="3122193" cy="2461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组合 19"/>
          <p:cNvGrpSpPr/>
          <p:nvPr/>
        </p:nvGrpSpPr>
        <p:grpSpPr>
          <a:xfrm>
            <a:off x="1990028" y="181053"/>
            <a:ext cx="8052820" cy="861776"/>
            <a:chOff x="2983480" y="4083272"/>
            <a:chExt cx="8052820" cy="861776"/>
          </a:xfrm>
        </p:grpSpPr>
        <p:sp>
          <p:nvSpPr>
            <p:cNvPr id="21" name="文本框 20"/>
            <p:cNvSpPr txBox="1"/>
            <p:nvPr/>
          </p:nvSpPr>
          <p:spPr>
            <a:xfrm>
              <a:off x="2983480" y="4083272"/>
              <a:ext cx="4506661" cy="5425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800" b="1" dirty="0">
                  <a:solidFill>
                    <a:srgbClr val="0070C0"/>
                  </a:solidFill>
                  <a:ea typeface="+mj-ea"/>
                </a:rPr>
                <a:t>提 纲</a:t>
              </a:r>
              <a:endParaRPr lang="en-US" altLang="zh-CN" sz="2800" b="1" dirty="0">
                <a:solidFill>
                  <a:srgbClr val="0070C0"/>
                </a:solidFill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983480" y="4625793"/>
              <a:ext cx="8052820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Outline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4074012" y="2369361"/>
            <a:ext cx="677863" cy="704850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Oval 58"/>
          <p:cNvSpPr/>
          <p:nvPr/>
        </p:nvSpPr>
        <p:spPr>
          <a:xfrm>
            <a:off x="3527912" y="1748648"/>
            <a:ext cx="1082675" cy="1084263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18" name="Oval 60"/>
          <p:cNvSpPr/>
          <p:nvPr/>
        </p:nvSpPr>
        <p:spPr>
          <a:xfrm>
            <a:off x="937112" y="4336273"/>
            <a:ext cx="708025" cy="70643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4" name="Oval 62"/>
          <p:cNvSpPr/>
          <p:nvPr/>
        </p:nvSpPr>
        <p:spPr>
          <a:xfrm>
            <a:off x="757725" y="4183873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5" name="Oval 63"/>
          <p:cNvSpPr/>
          <p:nvPr/>
        </p:nvSpPr>
        <p:spPr>
          <a:xfrm>
            <a:off x="311637" y="4853798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grpSp>
        <p:nvGrpSpPr>
          <p:cNvPr id="13" name="组合 3"/>
          <p:cNvGrpSpPr/>
          <p:nvPr/>
        </p:nvGrpSpPr>
        <p:grpSpPr bwMode="auto">
          <a:xfrm>
            <a:off x="3784713" y="828116"/>
            <a:ext cx="1504950" cy="5008562"/>
            <a:chOff x="1120775" y="1668463"/>
            <a:chExt cx="1504950" cy="537640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625725" y="1668463"/>
              <a:ext cx="0" cy="537640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120775" y="1668463"/>
              <a:ext cx="14986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e 199"/>
          <p:cNvGrpSpPr/>
          <p:nvPr/>
        </p:nvGrpSpPr>
        <p:grpSpPr bwMode="auto">
          <a:xfrm>
            <a:off x="5062761" y="4239369"/>
            <a:ext cx="490538" cy="341277"/>
            <a:chOff x="2636520" y="2831705"/>
            <a:chExt cx="1919605" cy="1330207"/>
          </a:xfrm>
        </p:grpSpPr>
        <p:sp>
          <p:nvSpPr>
            <p:cNvPr id="2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2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2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2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30" name="组合 60"/>
          <p:cNvGrpSpPr/>
          <p:nvPr/>
        </p:nvGrpSpPr>
        <p:grpSpPr bwMode="auto">
          <a:xfrm>
            <a:off x="5594629" y="1567431"/>
            <a:ext cx="5775014" cy="485725"/>
            <a:chOff x="2552246" y="1628800"/>
            <a:chExt cx="5044090" cy="476984"/>
          </a:xfrm>
        </p:grpSpPr>
        <p:sp>
          <p:nvSpPr>
            <p:cNvPr id="3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5"/>
            <p:cNvSpPr>
              <a:spLocks noChangeArrowheads="1"/>
            </p:cNvSpPr>
            <p:nvPr/>
          </p:nvSpPr>
          <p:spPr bwMode="auto">
            <a:xfrm>
              <a:off x="2552246" y="1637077"/>
              <a:ext cx="4951002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二、项目研究内容</a:t>
              </a:r>
            </a:p>
          </p:txBody>
        </p:sp>
      </p:grpSp>
      <p:grpSp>
        <p:nvGrpSpPr>
          <p:cNvPr id="33" name="组合 60"/>
          <p:cNvGrpSpPr/>
          <p:nvPr/>
        </p:nvGrpSpPr>
        <p:grpSpPr bwMode="auto">
          <a:xfrm>
            <a:off x="5590494" y="3480471"/>
            <a:ext cx="5775014" cy="506467"/>
            <a:chOff x="2552246" y="1628800"/>
            <a:chExt cx="5044090" cy="495159"/>
          </a:xfrm>
        </p:grpSpPr>
        <p:sp>
          <p:nvSpPr>
            <p:cNvPr id="34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5"/>
            <p:cNvSpPr>
              <a:spLocks noChangeArrowheads="1"/>
            </p:cNvSpPr>
            <p:nvPr/>
          </p:nvSpPr>
          <p:spPr bwMode="auto">
            <a:xfrm>
              <a:off x="2552246" y="1672602"/>
              <a:ext cx="5044090" cy="451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五、任务分解和进度安排</a:t>
              </a:r>
            </a:p>
          </p:txBody>
        </p:sp>
      </p:grpSp>
      <p:grpSp>
        <p:nvGrpSpPr>
          <p:cNvPr id="36" name="组合 60"/>
          <p:cNvGrpSpPr/>
          <p:nvPr/>
        </p:nvGrpSpPr>
        <p:grpSpPr bwMode="auto">
          <a:xfrm>
            <a:off x="5594629" y="2841985"/>
            <a:ext cx="5775014" cy="486934"/>
            <a:chOff x="2552246" y="1628800"/>
            <a:chExt cx="5044090" cy="477343"/>
          </a:xfrm>
        </p:grpSpPr>
        <p:sp>
          <p:nvSpPr>
            <p:cNvPr id="37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5"/>
            <p:cNvSpPr>
              <a:spLocks noChangeArrowheads="1"/>
            </p:cNvSpPr>
            <p:nvPr/>
          </p:nvSpPr>
          <p:spPr bwMode="auto">
            <a:xfrm>
              <a:off x="2552246" y="1653571"/>
              <a:ext cx="5044090" cy="4525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四、预期成果及创新点</a:t>
              </a:r>
            </a:p>
          </p:txBody>
        </p:sp>
      </p:grpSp>
      <p:sp>
        <p:nvSpPr>
          <p:cNvPr id="39" name="右箭头 38"/>
          <p:cNvSpPr/>
          <p:nvPr/>
        </p:nvSpPr>
        <p:spPr bwMode="auto">
          <a:xfrm>
            <a:off x="4826224" y="4274312"/>
            <a:ext cx="222250" cy="20796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62"/>
          <p:cNvGrpSpPr/>
          <p:nvPr/>
        </p:nvGrpSpPr>
        <p:grpSpPr bwMode="auto">
          <a:xfrm>
            <a:off x="5580645" y="4144129"/>
            <a:ext cx="5803230" cy="517472"/>
            <a:chOff x="2555776" y="3097155"/>
            <a:chExt cx="5044090" cy="507098"/>
          </a:xfrm>
        </p:grpSpPr>
        <p:sp>
          <p:nvSpPr>
            <p:cNvPr id="41" name="Rektangel 32"/>
            <p:cNvSpPr>
              <a:spLocks noChangeArrowheads="1"/>
            </p:cNvSpPr>
            <p:nvPr/>
          </p:nvSpPr>
          <p:spPr bwMode="auto">
            <a:xfrm>
              <a:off x="2555776" y="3097155"/>
              <a:ext cx="5044090" cy="507098"/>
            </a:xfrm>
            <a:prstGeom prst="roundRect">
              <a:avLst/>
            </a:prstGeom>
            <a:solidFill>
              <a:schemeClr val="accent1"/>
            </a:solidFill>
            <a:ln w="12700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"/>
            <p:cNvSpPr>
              <a:spLocks noChangeArrowheads="1"/>
            </p:cNvSpPr>
            <p:nvPr/>
          </p:nvSpPr>
          <p:spPr bwMode="auto">
            <a:xfrm>
              <a:off x="2555777" y="3138469"/>
              <a:ext cx="4950695" cy="4524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六、研发团队及工作基础</a:t>
              </a:r>
            </a:p>
          </p:txBody>
        </p:sp>
      </p:grpSp>
      <p:grpSp>
        <p:nvGrpSpPr>
          <p:cNvPr id="46" name="Gruppe 199"/>
          <p:cNvGrpSpPr/>
          <p:nvPr/>
        </p:nvGrpSpPr>
        <p:grpSpPr bwMode="auto">
          <a:xfrm>
            <a:off x="5048529" y="1594731"/>
            <a:ext cx="490538" cy="341278"/>
            <a:chOff x="2636520" y="2831705"/>
            <a:chExt cx="1919605" cy="1330207"/>
          </a:xfrm>
        </p:grpSpPr>
        <p:sp>
          <p:nvSpPr>
            <p:cNvPr id="47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48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49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50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58" name="Gruppe 199"/>
          <p:cNvGrpSpPr/>
          <p:nvPr/>
        </p:nvGrpSpPr>
        <p:grpSpPr bwMode="auto">
          <a:xfrm>
            <a:off x="5048529" y="2883009"/>
            <a:ext cx="490538" cy="341277"/>
            <a:chOff x="2636520" y="2831705"/>
            <a:chExt cx="1919605" cy="1330207"/>
          </a:xfrm>
        </p:grpSpPr>
        <p:sp>
          <p:nvSpPr>
            <p:cNvPr id="59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0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1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2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64" name="Gruppe 199"/>
          <p:cNvGrpSpPr/>
          <p:nvPr/>
        </p:nvGrpSpPr>
        <p:grpSpPr bwMode="auto">
          <a:xfrm>
            <a:off x="5044394" y="3515603"/>
            <a:ext cx="490538" cy="341278"/>
            <a:chOff x="2636520" y="2831705"/>
            <a:chExt cx="1919605" cy="1330207"/>
          </a:xfrm>
        </p:grpSpPr>
        <p:sp>
          <p:nvSpPr>
            <p:cNvPr id="65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0" name="组合 60"/>
          <p:cNvGrpSpPr/>
          <p:nvPr/>
        </p:nvGrpSpPr>
        <p:grpSpPr bwMode="auto">
          <a:xfrm>
            <a:off x="5574164" y="2174616"/>
            <a:ext cx="5810529" cy="505873"/>
            <a:chOff x="2552246" y="1628800"/>
            <a:chExt cx="5044800" cy="494579"/>
          </a:xfrm>
        </p:grpSpPr>
        <p:sp>
          <p:nvSpPr>
            <p:cNvPr id="7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5"/>
            <p:cNvSpPr>
              <a:spLocks noChangeArrowheads="1"/>
            </p:cNvSpPr>
            <p:nvPr/>
          </p:nvSpPr>
          <p:spPr bwMode="auto">
            <a:xfrm>
              <a:off x="2552956" y="1672021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三、目标设置及技术路线</a:t>
              </a:r>
            </a:p>
          </p:txBody>
        </p:sp>
      </p:grpSp>
      <p:grpSp>
        <p:nvGrpSpPr>
          <p:cNvPr id="73" name="Gruppe 199"/>
          <p:cNvGrpSpPr/>
          <p:nvPr/>
        </p:nvGrpSpPr>
        <p:grpSpPr bwMode="auto">
          <a:xfrm>
            <a:off x="5028065" y="2204178"/>
            <a:ext cx="490538" cy="341278"/>
            <a:chOff x="2636520" y="2831705"/>
            <a:chExt cx="1919605" cy="1330207"/>
          </a:xfrm>
        </p:grpSpPr>
        <p:sp>
          <p:nvSpPr>
            <p:cNvPr id="74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75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76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77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9" name="组合 60"/>
          <p:cNvGrpSpPr/>
          <p:nvPr/>
        </p:nvGrpSpPr>
        <p:grpSpPr bwMode="auto">
          <a:xfrm>
            <a:off x="5576348" y="4795914"/>
            <a:ext cx="5810529" cy="505872"/>
            <a:chOff x="2552246" y="1628800"/>
            <a:chExt cx="5044800" cy="494578"/>
          </a:xfrm>
        </p:grpSpPr>
        <p:sp>
          <p:nvSpPr>
            <p:cNvPr id="80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七、预期效益与风险分析</a:t>
              </a:r>
            </a:p>
          </p:txBody>
        </p:sp>
      </p:grpSp>
      <p:grpSp>
        <p:nvGrpSpPr>
          <p:cNvPr id="82" name="Gruppe 199"/>
          <p:cNvGrpSpPr/>
          <p:nvPr/>
        </p:nvGrpSpPr>
        <p:grpSpPr bwMode="auto">
          <a:xfrm>
            <a:off x="5030249" y="4805518"/>
            <a:ext cx="490538" cy="341278"/>
            <a:chOff x="2636520" y="2831705"/>
            <a:chExt cx="1919605" cy="1330207"/>
          </a:xfrm>
        </p:grpSpPr>
        <p:sp>
          <p:nvSpPr>
            <p:cNvPr id="8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84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85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86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88" name="组合 60"/>
          <p:cNvGrpSpPr/>
          <p:nvPr/>
        </p:nvGrpSpPr>
        <p:grpSpPr bwMode="auto">
          <a:xfrm>
            <a:off x="5574982" y="5453335"/>
            <a:ext cx="5810529" cy="505871"/>
            <a:chOff x="2552246" y="1628800"/>
            <a:chExt cx="5044800" cy="494577"/>
          </a:xfrm>
        </p:grpSpPr>
        <p:sp>
          <p:nvSpPr>
            <p:cNvPr id="89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5"/>
            <p:cNvSpPr>
              <a:spLocks noChangeArrowheads="1"/>
            </p:cNvSpPr>
            <p:nvPr/>
          </p:nvSpPr>
          <p:spPr bwMode="auto">
            <a:xfrm>
              <a:off x="2552956" y="1672019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八、经费预算</a:t>
              </a:r>
            </a:p>
          </p:txBody>
        </p:sp>
      </p:grpSp>
      <p:grpSp>
        <p:nvGrpSpPr>
          <p:cNvPr id="91" name="Gruppe 199"/>
          <p:cNvGrpSpPr/>
          <p:nvPr/>
        </p:nvGrpSpPr>
        <p:grpSpPr bwMode="auto">
          <a:xfrm>
            <a:off x="5028883" y="5461275"/>
            <a:ext cx="490538" cy="341278"/>
            <a:chOff x="2636520" y="2831705"/>
            <a:chExt cx="1919605" cy="1330207"/>
          </a:xfrm>
        </p:grpSpPr>
        <p:sp>
          <p:nvSpPr>
            <p:cNvPr id="92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93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94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95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97" name="组合 60">
            <a:extLst>
              <a:ext uri="{FF2B5EF4-FFF2-40B4-BE49-F238E27FC236}">
                <a16:creationId xmlns:a16="http://schemas.microsoft.com/office/drawing/2014/main" id="{77E22B99-22B5-44D1-B140-ED2941D9BF55}"/>
              </a:ext>
            </a:extLst>
          </p:cNvPr>
          <p:cNvGrpSpPr/>
          <p:nvPr/>
        </p:nvGrpSpPr>
        <p:grpSpPr bwMode="auto">
          <a:xfrm>
            <a:off x="5590494" y="980588"/>
            <a:ext cx="5775014" cy="485725"/>
            <a:chOff x="2552246" y="1628800"/>
            <a:chExt cx="5044090" cy="476984"/>
          </a:xfrm>
        </p:grpSpPr>
        <p:sp>
          <p:nvSpPr>
            <p:cNvPr id="98" name="Rektangel 32">
              <a:extLst>
                <a:ext uri="{FF2B5EF4-FFF2-40B4-BE49-F238E27FC236}">
                  <a16:creationId xmlns:a16="http://schemas.microsoft.com/office/drawing/2014/main" id="{8F7C203A-92AE-4AB1-ABBD-D4FD28853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5">
              <a:extLst>
                <a:ext uri="{FF2B5EF4-FFF2-40B4-BE49-F238E27FC236}">
                  <a16:creationId xmlns:a16="http://schemas.microsoft.com/office/drawing/2014/main" id="{C5F8CBEC-CA37-4EE3-957A-53BB40270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35992"/>
              <a:ext cx="5044090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一、研究背景及意义</a:t>
              </a:r>
            </a:p>
          </p:txBody>
        </p:sp>
      </p:grpSp>
      <p:grpSp>
        <p:nvGrpSpPr>
          <p:cNvPr id="100" name="Gruppe 199">
            <a:extLst>
              <a:ext uri="{FF2B5EF4-FFF2-40B4-BE49-F238E27FC236}">
                <a16:creationId xmlns:a16="http://schemas.microsoft.com/office/drawing/2014/main" id="{75932A75-9FB6-48FA-877C-D1C4F7C96484}"/>
              </a:ext>
            </a:extLst>
          </p:cNvPr>
          <p:cNvGrpSpPr/>
          <p:nvPr/>
        </p:nvGrpSpPr>
        <p:grpSpPr bwMode="auto">
          <a:xfrm>
            <a:off x="5044394" y="1013723"/>
            <a:ext cx="490538" cy="341277"/>
            <a:chOff x="2636520" y="2831705"/>
            <a:chExt cx="1919605" cy="1330207"/>
          </a:xfrm>
        </p:grpSpPr>
        <p:sp>
          <p:nvSpPr>
            <p:cNvPr id="101" name="Ellipse 110">
              <a:extLst>
                <a:ext uri="{FF2B5EF4-FFF2-40B4-BE49-F238E27FC236}">
                  <a16:creationId xmlns:a16="http://schemas.microsoft.com/office/drawing/2014/main" id="{8D14DE13-31AD-4BE7-BAF6-CBF6DE6509DB}"/>
                </a:ext>
              </a:extLst>
            </p:cNvPr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102" name="Gruppe 91">
              <a:extLst>
                <a:ext uri="{FF2B5EF4-FFF2-40B4-BE49-F238E27FC236}">
                  <a16:creationId xmlns:a16="http://schemas.microsoft.com/office/drawing/2014/main" id="{08E9F50F-C277-4E54-BE7D-E8B70A17B28D}"/>
                </a:ext>
              </a:extLst>
            </p:cNvPr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03" name="Ellipse 44">
                <a:extLst>
                  <a:ext uri="{FF2B5EF4-FFF2-40B4-BE49-F238E27FC236}">
                    <a16:creationId xmlns:a16="http://schemas.microsoft.com/office/drawing/2014/main" id="{8B908D42-528F-491E-BF17-BC5F15B694DE}"/>
                  </a:ext>
                </a:extLst>
              </p:cNvPr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104" name="Ellipse 45">
                <a:extLst>
                  <a:ext uri="{FF2B5EF4-FFF2-40B4-BE49-F238E27FC236}">
                    <a16:creationId xmlns:a16="http://schemas.microsoft.com/office/drawing/2014/main" id="{52D87670-C893-4381-A2A6-84F4785F7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Måne 115">
                <a:extLst>
                  <a:ext uri="{FF2B5EF4-FFF2-40B4-BE49-F238E27FC236}">
                    <a16:creationId xmlns:a16="http://schemas.microsoft.com/office/drawing/2014/main" id="{DCE09834-7295-4D5F-9241-34318FD781A8}"/>
                  </a:ext>
                </a:extLst>
              </p:cNvPr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16856"/>
      </p:ext>
    </p:extLst>
  </p:cSld>
  <p:clrMapOvr>
    <a:masterClrMapping/>
  </p:clrMapOvr>
  <p:transition spd="slow" advTm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7" y="2184327"/>
            <a:ext cx="3122193" cy="2461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组合 19"/>
          <p:cNvGrpSpPr/>
          <p:nvPr/>
        </p:nvGrpSpPr>
        <p:grpSpPr>
          <a:xfrm>
            <a:off x="1990028" y="181053"/>
            <a:ext cx="8052820" cy="861776"/>
            <a:chOff x="2983480" y="4083272"/>
            <a:chExt cx="8052820" cy="861776"/>
          </a:xfrm>
        </p:grpSpPr>
        <p:sp>
          <p:nvSpPr>
            <p:cNvPr id="21" name="文本框 20"/>
            <p:cNvSpPr txBox="1"/>
            <p:nvPr/>
          </p:nvSpPr>
          <p:spPr>
            <a:xfrm>
              <a:off x="2983480" y="4083272"/>
              <a:ext cx="4506661" cy="5425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800" b="1" dirty="0">
                  <a:solidFill>
                    <a:srgbClr val="0070C0"/>
                  </a:solidFill>
                  <a:ea typeface="+mj-ea"/>
                </a:rPr>
                <a:t>提 纲</a:t>
              </a:r>
              <a:endParaRPr lang="en-US" altLang="zh-CN" sz="2800" b="1" dirty="0">
                <a:solidFill>
                  <a:srgbClr val="0070C0"/>
                </a:solidFill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983480" y="4625793"/>
              <a:ext cx="8052820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Outline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4074012" y="2369361"/>
            <a:ext cx="677863" cy="704850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Oval 58"/>
          <p:cNvSpPr/>
          <p:nvPr/>
        </p:nvSpPr>
        <p:spPr>
          <a:xfrm>
            <a:off x="3527912" y="1748648"/>
            <a:ext cx="1082675" cy="1084263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18" name="Oval 60"/>
          <p:cNvSpPr/>
          <p:nvPr/>
        </p:nvSpPr>
        <p:spPr>
          <a:xfrm>
            <a:off x="937112" y="4336273"/>
            <a:ext cx="708025" cy="70643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4" name="Oval 62"/>
          <p:cNvSpPr/>
          <p:nvPr/>
        </p:nvSpPr>
        <p:spPr>
          <a:xfrm>
            <a:off x="757725" y="4183873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5" name="Oval 63"/>
          <p:cNvSpPr/>
          <p:nvPr/>
        </p:nvSpPr>
        <p:spPr>
          <a:xfrm>
            <a:off x="311637" y="4853798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grpSp>
        <p:nvGrpSpPr>
          <p:cNvPr id="13" name="组合 3"/>
          <p:cNvGrpSpPr/>
          <p:nvPr/>
        </p:nvGrpSpPr>
        <p:grpSpPr bwMode="auto">
          <a:xfrm>
            <a:off x="3784713" y="828116"/>
            <a:ext cx="1504950" cy="5008562"/>
            <a:chOff x="1120775" y="1668463"/>
            <a:chExt cx="1504950" cy="537640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625725" y="1668463"/>
              <a:ext cx="0" cy="537640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120775" y="1668463"/>
              <a:ext cx="14986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e 199"/>
          <p:cNvGrpSpPr/>
          <p:nvPr/>
        </p:nvGrpSpPr>
        <p:grpSpPr bwMode="auto">
          <a:xfrm>
            <a:off x="5063579" y="4881128"/>
            <a:ext cx="490538" cy="341277"/>
            <a:chOff x="2636520" y="2831705"/>
            <a:chExt cx="1919605" cy="1330207"/>
          </a:xfrm>
        </p:grpSpPr>
        <p:sp>
          <p:nvSpPr>
            <p:cNvPr id="2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2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2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2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30" name="组合 60"/>
          <p:cNvGrpSpPr/>
          <p:nvPr/>
        </p:nvGrpSpPr>
        <p:grpSpPr bwMode="auto">
          <a:xfrm>
            <a:off x="5594629" y="1567431"/>
            <a:ext cx="5775014" cy="485725"/>
            <a:chOff x="2552246" y="1628800"/>
            <a:chExt cx="5044090" cy="476984"/>
          </a:xfrm>
        </p:grpSpPr>
        <p:sp>
          <p:nvSpPr>
            <p:cNvPr id="3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5"/>
            <p:cNvSpPr>
              <a:spLocks noChangeArrowheads="1"/>
            </p:cNvSpPr>
            <p:nvPr/>
          </p:nvSpPr>
          <p:spPr bwMode="auto">
            <a:xfrm>
              <a:off x="2552246" y="1637077"/>
              <a:ext cx="4951002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二、项目研究内容</a:t>
              </a:r>
            </a:p>
          </p:txBody>
        </p:sp>
      </p:grpSp>
      <p:grpSp>
        <p:nvGrpSpPr>
          <p:cNvPr id="33" name="组合 60"/>
          <p:cNvGrpSpPr/>
          <p:nvPr/>
        </p:nvGrpSpPr>
        <p:grpSpPr bwMode="auto">
          <a:xfrm>
            <a:off x="5590494" y="3480471"/>
            <a:ext cx="5775014" cy="506467"/>
            <a:chOff x="2552246" y="1628800"/>
            <a:chExt cx="5044090" cy="495159"/>
          </a:xfrm>
        </p:grpSpPr>
        <p:sp>
          <p:nvSpPr>
            <p:cNvPr id="34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5"/>
            <p:cNvSpPr>
              <a:spLocks noChangeArrowheads="1"/>
            </p:cNvSpPr>
            <p:nvPr/>
          </p:nvSpPr>
          <p:spPr bwMode="auto">
            <a:xfrm>
              <a:off x="2552246" y="1672602"/>
              <a:ext cx="5044090" cy="451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五、任务分解和进度安排</a:t>
              </a:r>
            </a:p>
          </p:txBody>
        </p:sp>
      </p:grpSp>
      <p:grpSp>
        <p:nvGrpSpPr>
          <p:cNvPr id="36" name="组合 60"/>
          <p:cNvGrpSpPr/>
          <p:nvPr/>
        </p:nvGrpSpPr>
        <p:grpSpPr bwMode="auto">
          <a:xfrm>
            <a:off x="5594629" y="2841985"/>
            <a:ext cx="5775014" cy="486934"/>
            <a:chOff x="2552246" y="1628800"/>
            <a:chExt cx="5044090" cy="477343"/>
          </a:xfrm>
        </p:grpSpPr>
        <p:sp>
          <p:nvSpPr>
            <p:cNvPr id="37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5"/>
            <p:cNvSpPr>
              <a:spLocks noChangeArrowheads="1"/>
            </p:cNvSpPr>
            <p:nvPr/>
          </p:nvSpPr>
          <p:spPr bwMode="auto">
            <a:xfrm>
              <a:off x="2552246" y="1653571"/>
              <a:ext cx="5044090" cy="4525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四、预期成果及创新点</a:t>
              </a:r>
            </a:p>
          </p:txBody>
        </p:sp>
      </p:grpSp>
      <p:sp>
        <p:nvSpPr>
          <p:cNvPr id="39" name="右箭头 38"/>
          <p:cNvSpPr/>
          <p:nvPr/>
        </p:nvSpPr>
        <p:spPr bwMode="auto">
          <a:xfrm>
            <a:off x="4827042" y="4916071"/>
            <a:ext cx="222250" cy="20796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62"/>
          <p:cNvGrpSpPr/>
          <p:nvPr/>
        </p:nvGrpSpPr>
        <p:grpSpPr bwMode="auto">
          <a:xfrm>
            <a:off x="5581463" y="4785888"/>
            <a:ext cx="5803230" cy="517472"/>
            <a:chOff x="2555776" y="3097155"/>
            <a:chExt cx="5044090" cy="507098"/>
          </a:xfrm>
        </p:grpSpPr>
        <p:sp>
          <p:nvSpPr>
            <p:cNvPr id="41" name="Rektangel 32"/>
            <p:cNvSpPr>
              <a:spLocks noChangeArrowheads="1"/>
            </p:cNvSpPr>
            <p:nvPr/>
          </p:nvSpPr>
          <p:spPr bwMode="auto">
            <a:xfrm>
              <a:off x="2555776" y="3097155"/>
              <a:ext cx="5044090" cy="507098"/>
            </a:xfrm>
            <a:prstGeom prst="roundRect">
              <a:avLst/>
            </a:prstGeom>
            <a:solidFill>
              <a:schemeClr val="accent1"/>
            </a:solidFill>
            <a:ln w="12700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"/>
            <p:cNvSpPr>
              <a:spLocks noChangeArrowheads="1"/>
            </p:cNvSpPr>
            <p:nvPr/>
          </p:nvSpPr>
          <p:spPr bwMode="auto">
            <a:xfrm>
              <a:off x="2560889" y="3138469"/>
              <a:ext cx="4945582" cy="4524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七、预期效益与风险分析</a:t>
              </a:r>
            </a:p>
          </p:txBody>
        </p:sp>
      </p:grpSp>
      <p:grpSp>
        <p:nvGrpSpPr>
          <p:cNvPr id="46" name="Gruppe 199"/>
          <p:cNvGrpSpPr/>
          <p:nvPr/>
        </p:nvGrpSpPr>
        <p:grpSpPr bwMode="auto">
          <a:xfrm>
            <a:off x="5048529" y="1594731"/>
            <a:ext cx="490538" cy="341278"/>
            <a:chOff x="2636520" y="2831705"/>
            <a:chExt cx="1919605" cy="1330207"/>
          </a:xfrm>
        </p:grpSpPr>
        <p:sp>
          <p:nvSpPr>
            <p:cNvPr id="47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48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49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50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58" name="Gruppe 199"/>
          <p:cNvGrpSpPr/>
          <p:nvPr/>
        </p:nvGrpSpPr>
        <p:grpSpPr bwMode="auto">
          <a:xfrm>
            <a:off x="5048529" y="2883009"/>
            <a:ext cx="490538" cy="341277"/>
            <a:chOff x="2636520" y="2831705"/>
            <a:chExt cx="1919605" cy="1330207"/>
          </a:xfrm>
        </p:grpSpPr>
        <p:sp>
          <p:nvSpPr>
            <p:cNvPr id="59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0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1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2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64" name="Gruppe 199"/>
          <p:cNvGrpSpPr/>
          <p:nvPr/>
        </p:nvGrpSpPr>
        <p:grpSpPr bwMode="auto">
          <a:xfrm>
            <a:off x="5044394" y="3515603"/>
            <a:ext cx="490538" cy="341278"/>
            <a:chOff x="2636520" y="2831705"/>
            <a:chExt cx="1919605" cy="1330207"/>
          </a:xfrm>
        </p:grpSpPr>
        <p:sp>
          <p:nvSpPr>
            <p:cNvPr id="65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0" name="组合 60"/>
          <p:cNvGrpSpPr/>
          <p:nvPr/>
        </p:nvGrpSpPr>
        <p:grpSpPr bwMode="auto">
          <a:xfrm>
            <a:off x="5583585" y="4138490"/>
            <a:ext cx="5810529" cy="505872"/>
            <a:chOff x="2552246" y="1628800"/>
            <a:chExt cx="5044800" cy="494578"/>
          </a:xfrm>
        </p:grpSpPr>
        <p:sp>
          <p:nvSpPr>
            <p:cNvPr id="7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六、研发团队及工作基础</a:t>
              </a:r>
            </a:p>
          </p:txBody>
        </p:sp>
      </p:grpSp>
      <p:grpSp>
        <p:nvGrpSpPr>
          <p:cNvPr id="73" name="Gruppe 199"/>
          <p:cNvGrpSpPr/>
          <p:nvPr/>
        </p:nvGrpSpPr>
        <p:grpSpPr bwMode="auto">
          <a:xfrm>
            <a:off x="5037486" y="4168052"/>
            <a:ext cx="490538" cy="341278"/>
            <a:chOff x="2636520" y="2831705"/>
            <a:chExt cx="1919605" cy="1330207"/>
          </a:xfrm>
        </p:grpSpPr>
        <p:sp>
          <p:nvSpPr>
            <p:cNvPr id="74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75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76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77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88" name="组合 60"/>
          <p:cNvGrpSpPr/>
          <p:nvPr/>
        </p:nvGrpSpPr>
        <p:grpSpPr bwMode="auto">
          <a:xfrm>
            <a:off x="5574982" y="5453335"/>
            <a:ext cx="5810529" cy="505871"/>
            <a:chOff x="2552246" y="1628800"/>
            <a:chExt cx="5044800" cy="494577"/>
          </a:xfrm>
        </p:grpSpPr>
        <p:sp>
          <p:nvSpPr>
            <p:cNvPr id="89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5"/>
            <p:cNvSpPr>
              <a:spLocks noChangeArrowheads="1"/>
            </p:cNvSpPr>
            <p:nvPr/>
          </p:nvSpPr>
          <p:spPr bwMode="auto">
            <a:xfrm>
              <a:off x="2552956" y="1672019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八、经费预算</a:t>
              </a:r>
            </a:p>
          </p:txBody>
        </p:sp>
      </p:grpSp>
      <p:grpSp>
        <p:nvGrpSpPr>
          <p:cNvPr id="91" name="Gruppe 199"/>
          <p:cNvGrpSpPr/>
          <p:nvPr/>
        </p:nvGrpSpPr>
        <p:grpSpPr bwMode="auto">
          <a:xfrm>
            <a:off x="5028883" y="5461275"/>
            <a:ext cx="490538" cy="341278"/>
            <a:chOff x="2636520" y="2831705"/>
            <a:chExt cx="1919605" cy="1330207"/>
          </a:xfrm>
        </p:grpSpPr>
        <p:sp>
          <p:nvSpPr>
            <p:cNvPr id="92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93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94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95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97" name="组合 60">
            <a:extLst>
              <a:ext uri="{FF2B5EF4-FFF2-40B4-BE49-F238E27FC236}">
                <a16:creationId xmlns:a16="http://schemas.microsoft.com/office/drawing/2014/main" id="{77E22B99-22B5-44D1-B140-ED2941D9BF55}"/>
              </a:ext>
            </a:extLst>
          </p:cNvPr>
          <p:cNvGrpSpPr/>
          <p:nvPr/>
        </p:nvGrpSpPr>
        <p:grpSpPr bwMode="auto">
          <a:xfrm>
            <a:off x="5590494" y="980588"/>
            <a:ext cx="5775014" cy="485725"/>
            <a:chOff x="2552246" y="1628800"/>
            <a:chExt cx="5044090" cy="476984"/>
          </a:xfrm>
        </p:grpSpPr>
        <p:sp>
          <p:nvSpPr>
            <p:cNvPr id="98" name="Rektangel 32">
              <a:extLst>
                <a:ext uri="{FF2B5EF4-FFF2-40B4-BE49-F238E27FC236}">
                  <a16:creationId xmlns:a16="http://schemas.microsoft.com/office/drawing/2014/main" id="{8F7C203A-92AE-4AB1-ABBD-D4FD28853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5">
              <a:extLst>
                <a:ext uri="{FF2B5EF4-FFF2-40B4-BE49-F238E27FC236}">
                  <a16:creationId xmlns:a16="http://schemas.microsoft.com/office/drawing/2014/main" id="{C5F8CBEC-CA37-4EE3-957A-53BB40270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35992"/>
              <a:ext cx="5044090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一、研究背景及意义</a:t>
              </a:r>
            </a:p>
          </p:txBody>
        </p:sp>
      </p:grpSp>
      <p:grpSp>
        <p:nvGrpSpPr>
          <p:cNvPr id="100" name="Gruppe 199">
            <a:extLst>
              <a:ext uri="{FF2B5EF4-FFF2-40B4-BE49-F238E27FC236}">
                <a16:creationId xmlns:a16="http://schemas.microsoft.com/office/drawing/2014/main" id="{75932A75-9FB6-48FA-877C-D1C4F7C96484}"/>
              </a:ext>
            </a:extLst>
          </p:cNvPr>
          <p:cNvGrpSpPr/>
          <p:nvPr/>
        </p:nvGrpSpPr>
        <p:grpSpPr bwMode="auto">
          <a:xfrm>
            <a:off x="5044394" y="1013723"/>
            <a:ext cx="490538" cy="341277"/>
            <a:chOff x="2636520" y="2831705"/>
            <a:chExt cx="1919605" cy="1330207"/>
          </a:xfrm>
        </p:grpSpPr>
        <p:sp>
          <p:nvSpPr>
            <p:cNvPr id="101" name="Ellipse 110">
              <a:extLst>
                <a:ext uri="{FF2B5EF4-FFF2-40B4-BE49-F238E27FC236}">
                  <a16:creationId xmlns:a16="http://schemas.microsoft.com/office/drawing/2014/main" id="{8D14DE13-31AD-4BE7-BAF6-CBF6DE6509DB}"/>
                </a:ext>
              </a:extLst>
            </p:cNvPr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102" name="Gruppe 91">
              <a:extLst>
                <a:ext uri="{FF2B5EF4-FFF2-40B4-BE49-F238E27FC236}">
                  <a16:creationId xmlns:a16="http://schemas.microsoft.com/office/drawing/2014/main" id="{08E9F50F-C277-4E54-BE7D-E8B70A17B28D}"/>
                </a:ext>
              </a:extLst>
            </p:cNvPr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03" name="Ellipse 44">
                <a:extLst>
                  <a:ext uri="{FF2B5EF4-FFF2-40B4-BE49-F238E27FC236}">
                    <a16:creationId xmlns:a16="http://schemas.microsoft.com/office/drawing/2014/main" id="{8B908D42-528F-491E-BF17-BC5F15B694DE}"/>
                  </a:ext>
                </a:extLst>
              </p:cNvPr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104" name="Ellipse 45">
                <a:extLst>
                  <a:ext uri="{FF2B5EF4-FFF2-40B4-BE49-F238E27FC236}">
                    <a16:creationId xmlns:a16="http://schemas.microsoft.com/office/drawing/2014/main" id="{52D87670-C893-4381-A2A6-84F4785F7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Måne 115">
                <a:extLst>
                  <a:ext uri="{FF2B5EF4-FFF2-40B4-BE49-F238E27FC236}">
                    <a16:creationId xmlns:a16="http://schemas.microsoft.com/office/drawing/2014/main" id="{DCE09834-7295-4D5F-9241-34318FD781A8}"/>
                  </a:ext>
                </a:extLst>
              </p:cNvPr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106" name="组合 60">
            <a:extLst>
              <a:ext uri="{FF2B5EF4-FFF2-40B4-BE49-F238E27FC236}">
                <a16:creationId xmlns:a16="http://schemas.microsoft.com/office/drawing/2014/main" id="{B676681B-6F96-458B-92E2-99960BC5E636}"/>
              </a:ext>
            </a:extLst>
          </p:cNvPr>
          <p:cNvGrpSpPr/>
          <p:nvPr/>
        </p:nvGrpSpPr>
        <p:grpSpPr bwMode="auto">
          <a:xfrm>
            <a:off x="5562720" y="2196495"/>
            <a:ext cx="5810529" cy="505872"/>
            <a:chOff x="2552246" y="1628800"/>
            <a:chExt cx="5044800" cy="494578"/>
          </a:xfrm>
        </p:grpSpPr>
        <p:sp>
          <p:nvSpPr>
            <p:cNvPr id="107" name="Rektangel 32">
              <a:extLst>
                <a:ext uri="{FF2B5EF4-FFF2-40B4-BE49-F238E27FC236}">
                  <a16:creationId xmlns:a16="http://schemas.microsoft.com/office/drawing/2014/main" id="{810850EF-6431-4EB0-9ADD-8E1357013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5">
              <a:extLst>
                <a:ext uri="{FF2B5EF4-FFF2-40B4-BE49-F238E27FC236}">
                  <a16:creationId xmlns:a16="http://schemas.microsoft.com/office/drawing/2014/main" id="{1DF86EEA-93BA-44BB-A28E-43DC1910F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三、目标设置及技术路线</a:t>
              </a:r>
            </a:p>
          </p:txBody>
        </p:sp>
      </p:grpSp>
      <p:grpSp>
        <p:nvGrpSpPr>
          <p:cNvPr id="109" name="Gruppe 199">
            <a:extLst>
              <a:ext uri="{FF2B5EF4-FFF2-40B4-BE49-F238E27FC236}">
                <a16:creationId xmlns:a16="http://schemas.microsoft.com/office/drawing/2014/main" id="{EFFD2BD1-3D19-4039-9E14-0463A5014FE4}"/>
              </a:ext>
            </a:extLst>
          </p:cNvPr>
          <p:cNvGrpSpPr/>
          <p:nvPr/>
        </p:nvGrpSpPr>
        <p:grpSpPr bwMode="auto">
          <a:xfrm>
            <a:off x="5016621" y="2206099"/>
            <a:ext cx="490538" cy="341278"/>
            <a:chOff x="2636520" y="2831705"/>
            <a:chExt cx="1919605" cy="1330207"/>
          </a:xfrm>
        </p:grpSpPr>
        <p:sp>
          <p:nvSpPr>
            <p:cNvPr id="110" name="Ellipse 110">
              <a:extLst>
                <a:ext uri="{FF2B5EF4-FFF2-40B4-BE49-F238E27FC236}">
                  <a16:creationId xmlns:a16="http://schemas.microsoft.com/office/drawing/2014/main" id="{6CCDD2D4-6F57-42DC-8927-5D74953DC113}"/>
                </a:ext>
              </a:extLst>
            </p:cNvPr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111" name="Gruppe 91">
              <a:extLst>
                <a:ext uri="{FF2B5EF4-FFF2-40B4-BE49-F238E27FC236}">
                  <a16:creationId xmlns:a16="http://schemas.microsoft.com/office/drawing/2014/main" id="{A6AB5392-4894-4A11-A96D-5CE4AE0F1967}"/>
                </a:ext>
              </a:extLst>
            </p:cNvPr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12" name="Ellipse 44">
                <a:extLst>
                  <a:ext uri="{FF2B5EF4-FFF2-40B4-BE49-F238E27FC236}">
                    <a16:creationId xmlns:a16="http://schemas.microsoft.com/office/drawing/2014/main" id="{470B5175-2B45-4C41-9112-60407DEC4CA1}"/>
                  </a:ext>
                </a:extLst>
              </p:cNvPr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113" name="Ellipse 45">
                <a:extLst>
                  <a:ext uri="{FF2B5EF4-FFF2-40B4-BE49-F238E27FC236}">
                    <a16:creationId xmlns:a16="http://schemas.microsoft.com/office/drawing/2014/main" id="{57DC1642-4C81-4748-B33F-865B7E8F3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Måne 115">
                <a:extLst>
                  <a:ext uri="{FF2B5EF4-FFF2-40B4-BE49-F238E27FC236}">
                    <a16:creationId xmlns:a16="http://schemas.microsoft.com/office/drawing/2014/main" id="{463672D0-4669-4179-9EF7-27D3B4848AB6}"/>
                  </a:ext>
                </a:extLst>
              </p:cNvPr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7333398"/>
      </p:ext>
    </p:extLst>
  </p:cSld>
  <p:clrMapOvr>
    <a:masterClrMapping/>
  </p:clrMapOvr>
  <p:transition spd="slow" advTm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7" y="2184327"/>
            <a:ext cx="3122193" cy="2461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0" name="组合 19"/>
          <p:cNvGrpSpPr/>
          <p:nvPr/>
        </p:nvGrpSpPr>
        <p:grpSpPr>
          <a:xfrm>
            <a:off x="1990028" y="181053"/>
            <a:ext cx="8052820" cy="861776"/>
            <a:chOff x="2983480" y="4083272"/>
            <a:chExt cx="8052820" cy="861776"/>
          </a:xfrm>
        </p:grpSpPr>
        <p:sp>
          <p:nvSpPr>
            <p:cNvPr id="21" name="文本框 20"/>
            <p:cNvSpPr txBox="1"/>
            <p:nvPr/>
          </p:nvSpPr>
          <p:spPr>
            <a:xfrm>
              <a:off x="2983480" y="4083272"/>
              <a:ext cx="4506661" cy="5425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800" b="1" dirty="0">
                  <a:solidFill>
                    <a:srgbClr val="0070C0"/>
                  </a:solidFill>
                  <a:ea typeface="+mj-ea"/>
                </a:rPr>
                <a:t>提 纲</a:t>
              </a:r>
              <a:endParaRPr lang="en-US" altLang="zh-CN" sz="2800" b="1" dirty="0">
                <a:solidFill>
                  <a:srgbClr val="0070C0"/>
                </a:solidFill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983480" y="4625793"/>
              <a:ext cx="8052820" cy="319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Outline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4074012" y="2369361"/>
            <a:ext cx="677863" cy="704850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7" name="Oval 58"/>
          <p:cNvSpPr/>
          <p:nvPr/>
        </p:nvSpPr>
        <p:spPr>
          <a:xfrm>
            <a:off x="3527912" y="1748648"/>
            <a:ext cx="1082675" cy="1084263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18" name="Oval 60"/>
          <p:cNvSpPr/>
          <p:nvPr/>
        </p:nvSpPr>
        <p:spPr>
          <a:xfrm>
            <a:off x="937112" y="4336273"/>
            <a:ext cx="708025" cy="706438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4" name="Oval 62"/>
          <p:cNvSpPr/>
          <p:nvPr/>
        </p:nvSpPr>
        <p:spPr>
          <a:xfrm>
            <a:off x="757725" y="4183873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sp>
        <p:nvSpPr>
          <p:cNvPr id="25" name="Oval 63"/>
          <p:cNvSpPr/>
          <p:nvPr/>
        </p:nvSpPr>
        <p:spPr>
          <a:xfrm>
            <a:off x="311637" y="4853798"/>
            <a:ext cx="461963" cy="461963"/>
          </a:xfrm>
          <a:prstGeom prst="ellipse">
            <a:avLst/>
          </a:prstGeom>
          <a:solidFill>
            <a:srgbClr val="D9D9D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strike="noStrike" noProof="1"/>
          </a:p>
        </p:txBody>
      </p:sp>
      <p:grpSp>
        <p:nvGrpSpPr>
          <p:cNvPr id="13" name="组合 3"/>
          <p:cNvGrpSpPr/>
          <p:nvPr/>
        </p:nvGrpSpPr>
        <p:grpSpPr bwMode="auto">
          <a:xfrm>
            <a:off x="3784713" y="828116"/>
            <a:ext cx="1504950" cy="5008562"/>
            <a:chOff x="1120775" y="1668463"/>
            <a:chExt cx="1504950" cy="5376408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625725" y="1668463"/>
              <a:ext cx="0" cy="537640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120775" y="1668463"/>
              <a:ext cx="14986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60"/>
          <p:cNvGrpSpPr/>
          <p:nvPr/>
        </p:nvGrpSpPr>
        <p:grpSpPr bwMode="auto">
          <a:xfrm>
            <a:off x="5594629" y="1567431"/>
            <a:ext cx="5775014" cy="485725"/>
            <a:chOff x="2552246" y="1628800"/>
            <a:chExt cx="5044090" cy="476984"/>
          </a:xfrm>
        </p:grpSpPr>
        <p:sp>
          <p:nvSpPr>
            <p:cNvPr id="3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5"/>
            <p:cNvSpPr>
              <a:spLocks noChangeArrowheads="1"/>
            </p:cNvSpPr>
            <p:nvPr/>
          </p:nvSpPr>
          <p:spPr bwMode="auto">
            <a:xfrm>
              <a:off x="2552246" y="1637077"/>
              <a:ext cx="4951002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二、项目研究内容</a:t>
              </a:r>
            </a:p>
          </p:txBody>
        </p:sp>
      </p:grpSp>
      <p:grpSp>
        <p:nvGrpSpPr>
          <p:cNvPr id="33" name="组合 60"/>
          <p:cNvGrpSpPr/>
          <p:nvPr/>
        </p:nvGrpSpPr>
        <p:grpSpPr bwMode="auto">
          <a:xfrm>
            <a:off x="5590494" y="3480471"/>
            <a:ext cx="5775014" cy="506467"/>
            <a:chOff x="2552246" y="1628800"/>
            <a:chExt cx="5044090" cy="495159"/>
          </a:xfrm>
        </p:grpSpPr>
        <p:sp>
          <p:nvSpPr>
            <p:cNvPr id="34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5"/>
            <p:cNvSpPr>
              <a:spLocks noChangeArrowheads="1"/>
            </p:cNvSpPr>
            <p:nvPr/>
          </p:nvSpPr>
          <p:spPr bwMode="auto">
            <a:xfrm>
              <a:off x="2552246" y="1672602"/>
              <a:ext cx="5044090" cy="451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五、任务分解和进度安排</a:t>
              </a:r>
            </a:p>
          </p:txBody>
        </p:sp>
      </p:grpSp>
      <p:grpSp>
        <p:nvGrpSpPr>
          <p:cNvPr id="36" name="组合 60"/>
          <p:cNvGrpSpPr/>
          <p:nvPr/>
        </p:nvGrpSpPr>
        <p:grpSpPr bwMode="auto">
          <a:xfrm>
            <a:off x="5594629" y="2841985"/>
            <a:ext cx="5775014" cy="486934"/>
            <a:chOff x="2552246" y="1628800"/>
            <a:chExt cx="5044090" cy="477343"/>
          </a:xfrm>
        </p:grpSpPr>
        <p:sp>
          <p:nvSpPr>
            <p:cNvPr id="37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5"/>
            <p:cNvSpPr>
              <a:spLocks noChangeArrowheads="1"/>
            </p:cNvSpPr>
            <p:nvPr/>
          </p:nvSpPr>
          <p:spPr bwMode="auto">
            <a:xfrm>
              <a:off x="2552246" y="1653571"/>
              <a:ext cx="5044090" cy="4525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四、预期成果及创新点</a:t>
              </a:r>
            </a:p>
          </p:txBody>
        </p:sp>
      </p:grpSp>
      <p:grpSp>
        <p:nvGrpSpPr>
          <p:cNvPr id="46" name="Gruppe 199"/>
          <p:cNvGrpSpPr/>
          <p:nvPr/>
        </p:nvGrpSpPr>
        <p:grpSpPr bwMode="auto">
          <a:xfrm>
            <a:off x="5048529" y="1594731"/>
            <a:ext cx="490538" cy="341278"/>
            <a:chOff x="2636520" y="2831705"/>
            <a:chExt cx="1919605" cy="1330207"/>
          </a:xfrm>
        </p:grpSpPr>
        <p:sp>
          <p:nvSpPr>
            <p:cNvPr id="47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48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49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50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58" name="Gruppe 199"/>
          <p:cNvGrpSpPr/>
          <p:nvPr/>
        </p:nvGrpSpPr>
        <p:grpSpPr bwMode="auto">
          <a:xfrm>
            <a:off x="5048529" y="2883009"/>
            <a:ext cx="490538" cy="341277"/>
            <a:chOff x="2636520" y="2831705"/>
            <a:chExt cx="1919605" cy="1330207"/>
          </a:xfrm>
        </p:grpSpPr>
        <p:sp>
          <p:nvSpPr>
            <p:cNvPr id="59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0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1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2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64" name="Gruppe 199"/>
          <p:cNvGrpSpPr/>
          <p:nvPr/>
        </p:nvGrpSpPr>
        <p:grpSpPr bwMode="auto">
          <a:xfrm>
            <a:off x="5044394" y="3515603"/>
            <a:ext cx="490538" cy="341278"/>
            <a:chOff x="2636520" y="2831705"/>
            <a:chExt cx="1919605" cy="1330207"/>
          </a:xfrm>
        </p:grpSpPr>
        <p:sp>
          <p:nvSpPr>
            <p:cNvPr id="65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66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67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68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0" name="组合 60"/>
          <p:cNvGrpSpPr/>
          <p:nvPr/>
        </p:nvGrpSpPr>
        <p:grpSpPr bwMode="auto">
          <a:xfrm>
            <a:off x="5583585" y="4138490"/>
            <a:ext cx="5810529" cy="505872"/>
            <a:chOff x="2552246" y="1628800"/>
            <a:chExt cx="5044800" cy="494578"/>
          </a:xfrm>
        </p:grpSpPr>
        <p:sp>
          <p:nvSpPr>
            <p:cNvPr id="71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六、研发团队及工作基础</a:t>
              </a:r>
            </a:p>
          </p:txBody>
        </p:sp>
      </p:grpSp>
      <p:grpSp>
        <p:nvGrpSpPr>
          <p:cNvPr id="73" name="Gruppe 199"/>
          <p:cNvGrpSpPr/>
          <p:nvPr/>
        </p:nvGrpSpPr>
        <p:grpSpPr bwMode="auto">
          <a:xfrm>
            <a:off x="5037486" y="4168052"/>
            <a:ext cx="490538" cy="341278"/>
            <a:chOff x="2636520" y="2831705"/>
            <a:chExt cx="1919605" cy="1330207"/>
          </a:xfrm>
        </p:grpSpPr>
        <p:sp>
          <p:nvSpPr>
            <p:cNvPr id="74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75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76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77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79" name="组合 60"/>
          <p:cNvGrpSpPr/>
          <p:nvPr/>
        </p:nvGrpSpPr>
        <p:grpSpPr bwMode="auto">
          <a:xfrm>
            <a:off x="5576348" y="4795914"/>
            <a:ext cx="5810529" cy="505872"/>
            <a:chOff x="2552246" y="1628800"/>
            <a:chExt cx="5044800" cy="494578"/>
          </a:xfrm>
        </p:grpSpPr>
        <p:sp>
          <p:nvSpPr>
            <p:cNvPr id="80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七、预期效益与风险分析</a:t>
              </a:r>
            </a:p>
          </p:txBody>
        </p:sp>
      </p:grpSp>
      <p:grpSp>
        <p:nvGrpSpPr>
          <p:cNvPr id="82" name="Gruppe 199"/>
          <p:cNvGrpSpPr/>
          <p:nvPr/>
        </p:nvGrpSpPr>
        <p:grpSpPr bwMode="auto">
          <a:xfrm>
            <a:off x="5030249" y="4805518"/>
            <a:ext cx="490538" cy="341278"/>
            <a:chOff x="2636520" y="2831705"/>
            <a:chExt cx="1919605" cy="1330207"/>
          </a:xfrm>
        </p:grpSpPr>
        <p:sp>
          <p:nvSpPr>
            <p:cNvPr id="83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84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85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86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88" name="组合 60"/>
          <p:cNvGrpSpPr/>
          <p:nvPr/>
        </p:nvGrpSpPr>
        <p:grpSpPr bwMode="auto">
          <a:xfrm>
            <a:off x="5582767" y="2228408"/>
            <a:ext cx="5810529" cy="505872"/>
            <a:chOff x="2552246" y="1628800"/>
            <a:chExt cx="5044800" cy="494578"/>
          </a:xfrm>
        </p:grpSpPr>
        <p:sp>
          <p:nvSpPr>
            <p:cNvPr id="89" name="Rektangel 32"/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5"/>
            <p:cNvSpPr>
              <a:spLocks noChangeArrowheads="1"/>
            </p:cNvSpPr>
            <p:nvPr/>
          </p:nvSpPr>
          <p:spPr bwMode="auto">
            <a:xfrm>
              <a:off x="2552956" y="1672020"/>
              <a:ext cx="5044090" cy="45135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三、目标设置及技术路线</a:t>
              </a:r>
            </a:p>
          </p:txBody>
        </p:sp>
      </p:grpSp>
      <p:grpSp>
        <p:nvGrpSpPr>
          <p:cNvPr id="91" name="Gruppe 199"/>
          <p:cNvGrpSpPr/>
          <p:nvPr/>
        </p:nvGrpSpPr>
        <p:grpSpPr bwMode="auto">
          <a:xfrm>
            <a:off x="5036668" y="2236348"/>
            <a:ext cx="490538" cy="341278"/>
            <a:chOff x="2636520" y="2831705"/>
            <a:chExt cx="1919605" cy="1330207"/>
          </a:xfrm>
        </p:grpSpPr>
        <p:sp>
          <p:nvSpPr>
            <p:cNvPr id="92" name="Ellipse 110"/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93" name="Gruppe 91"/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94" name="Ellipse 44"/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95" name="Ellipse 45"/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Måne 115"/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97" name="组合 60">
            <a:extLst>
              <a:ext uri="{FF2B5EF4-FFF2-40B4-BE49-F238E27FC236}">
                <a16:creationId xmlns:a16="http://schemas.microsoft.com/office/drawing/2014/main" id="{77E22B99-22B5-44D1-B140-ED2941D9BF55}"/>
              </a:ext>
            </a:extLst>
          </p:cNvPr>
          <p:cNvGrpSpPr/>
          <p:nvPr/>
        </p:nvGrpSpPr>
        <p:grpSpPr bwMode="auto">
          <a:xfrm>
            <a:off x="5590494" y="980588"/>
            <a:ext cx="5775014" cy="485725"/>
            <a:chOff x="2552246" y="1628800"/>
            <a:chExt cx="5044090" cy="476984"/>
          </a:xfrm>
        </p:grpSpPr>
        <p:sp>
          <p:nvSpPr>
            <p:cNvPr id="98" name="Rektangel 32">
              <a:extLst>
                <a:ext uri="{FF2B5EF4-FFF2-40B4-BE49-F238E27FC236}">
                  <a16:creationId xmlns:a16="http://schemas.microsoft.com/office/drawing/2014/main" id="{8F7C203A-92AE-4AB1-ABBD-D4FD28853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28800"/>
              <a:ext cx="5044090" cy="476984"/>
            </a:xfrm>
            <a:prstGeom prst="round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DDDDDD"/>
                </a:gs>
              </a:gsLst>
              <a:lin ang="2700000" scaled="1"/>
            </a:gradFill>
            <a:ln w="9525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5">
              <a:extLst>
                <a:ext uri="{FF2B5EF4-FFF2-40B4-BE49-F238E27FC236}">
                  <a16:creationId xmlns:a16="http://schemas.microsoft.com/office/drawing/2014/main" id="{C5F8CBEC-CA37-4EE3-957A-53BB40270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46" y="1635992"/>
              <a:ext cx="5044090" cy="4533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一、研究背景及意义</a:t>
              </a:r>
            </a:p>
          </p:txBody>
        </p:sp>
      </p:grpSp>
      <p:grpSp>
        <p:nvGrpSpPr>
          <p:cNvPr id="100" name="Gruppe 199">
            <a:extLst>
              <a:ext uri="{FF2B5EF4-FFF2-40B4-BE49-F238E27FC236}">
                <a16:creationId xmlns:a16="http://schemas.microsoft.com/office/drawing/2014/main" id="{75932A75-9FB6-48FA-877C-D1C4F7C96484}"/>
              </a:ext>
            </a:extLst>
          </p:cNvPr>
          <p:cNvGrpSpPr/>
          <p:nvPr/>
        </p:nvGrpSpPr>
        <p:grpSpPr bwMode="auto">
          <a:xfrm>
            <a:off x="5044394" y="1013723"/>
            <a:ext cx="490538" cy="341277"/>
            <a:chOff x="2636520" y="2831705"/>
            <a:chExt cx="1919605" cy="1330207"/>
          </a:xfrm>
        </p:grpSpPr>
        <p:sp>
          <p:nvSpPr>
            <p:cNvPr id="101" name="Ellipse 110">
              <a:extLst>
                <a:ext uri="{FF2B5EF4-FFF2-40B4-BE49-F238E27FC236}">
                  <a16:creationId xmlns:a16="http://schemas.microsoft.com/office/drawing/2014/main" id="{8D14DE13-31AD-4BE7-BAF6-CBF6DE6509DB}"/>
                </a:ext>
              </a:extLst>
            </p:cNvPr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102" name="Gruppe 91">
              <a:extLst>
                <a:ext uri="{FF2B5EF4-FFF2-40B4-BE49-F238E27FC236}">
                  <a16:creationId xmlns:a16="http://schemas.microsoft.com/office/drawing/2014/main" id="{08E9F50F-C277-4E54-BE7D-E8B70A17B28D}"/>
                </a:ext>
              </a:extLst>
            </p:cNvPr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03" name="Ellipse 44">
                <a:extLst>
                  <a:ext uri="{FF2B5EF4-FFF2-40B4-BE49-F238E27FC236}">
                    <a16:creationId xmlns:a16="http://schemas.microsoft.com/office/drawing/2014/main" id="{8B908D42-528F-491E-BF17-BC5F15B694DE}"/>
                  </a:ext>
                </a:extLst>
              </p:cNvPr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104" name="Ellipse 45">
                <a:extLst>
                  <a:ext uri="{FF2B5EF4-FFF2-40B4-BE49-F238E27FC236}">
                    <a16:creationId xmlns:a16="http://schemas.microsoft.com/office/drawing/2014/main" id="{52D87670-C893-4381-A2A6-84F4785F7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Måne 115">
                <a:extLst>
                  <a:ext uri="{FF2B5EF4-FFF2-40B4-BE49-F238E27FC236}">
                    <a16:creationId xmlns:a16="http://schemas.microsoft.com/office/drawing/2014/main" id="{DCE09834-7295-4D5F-9241-34318FD781A8}"/>
                  </a:ext>
                </a:extLst>
              </p:cNvPr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grpSp>
        <p:nvGrpSpPr>
          <p:cNvPr id="106" name="Gruppe 199">
            <a:extLst>
              <a:ext uri="{FF2B5EF4-FFF2-40B4-BE49-F238E27FC236}">
                <a16:creationId xmlns:a16="http://schemas.microsoft.com/office/drawing/2014/main" id="{7EACD606-52C2-43AD-BE18-5813F2BF4210}"/>
              </a:ext>
            </a:extLst>
          </p:cNvPr>
          <p:cNvGrpSpPr/>
          <p:nvPr/>
        </p:nvGrpSpPr>
        <p:grpSpPr bwMode="auto">
          <a:xfrm>
            <a:off x="5064441" y="5533571"/>
            <a:ext cx="490538" cy="341277"/>
            <a:chOff x="2636520" y="2831705"/>
            <a:chExt cx="1919605" cy="1330207"/>
          </a:xfrm>
        </p:grpSpPr>
        <p:sp>
          <p:nvSpPr>
            <p:cNvPr id="107" name="Ellipse 110">
              <a:extLst>
                <a:ext uri="{FF2B5EF4-FFF2-40B4-BE49-F238E27FC236}">
                  <a16:creationId xmlns:a16="http://schemas.microsoft.com/office/drawing/2014/main" id="{5AC36D74-88C5-40BB-B550-5CA6F425AE22}"/>
                </a:ext>
              </a:extLst>
            </p:cNvPr>
            <p:cNvSpPr/>
            <p:nvPr/>
          </p:nvSpPr>
          <p:spPr bwMode="auto">
            <a:xfrm>
              <a:off x="2636520" y="3774026"/>
              <a:ext cx="1919605" cy="3878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22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altLang="zh-CN">
                <a:solidFill>
                  <a:srgbClr val="FFFFFF"/>
                </a:solidFill>
                <a:ea typeface="+mn-ea"/>
              </a:endParaRPr>
            </a:p>
          </p:txBody>
        </p:sp>
        <p:grpSp>
          <p:nvGrpSpPr>
            <p:cNvPr id="108" name="Gruppe 91">
              <a:extLst>
                <a:ext uri="{FF2B5EF4-FFF2-40B4-BE49-F238E27FC236}">
                  <a16:creationId xmlns:a16="http://schemas.microsoft.com/office/drawing/2014/main" id="{E40B2407-6BDA-46F0-83E8-E554A66F7523}"/>
                </a:ext>
              </a:extLst>
            </p:cNvPr>
            <p:cNvGrpSpPr/>
            <p:nvPr/>
          </p:nvGrpSpPr>
          <p:grpSpPr bwMode="auto">
            <a:xfrm>
              <a:off x="2976835" y="2831705"/>
              <a:ext cx="1198925" cy="1187339"/>
              <a:chOff x="1071835" y="2920232"/>
              <a:chExt cx="1427572" cy="1413777"/>
            </a:xfrm>
          </p:grpSpPr>
          <p:sp>
            <p:nvSpPr>
              <p:cNvPr id="109" name="Ellipse 44">
                <a:extLst>
                  <a:ext uri="{FF2B5EF4-FFF2-40B4-BE49-F238E27FC236}">
                    <a16:creationId xmlns:a16="http://schemas.microsoft.com/office/drawing/2014/main" id="{EE1E97CB-EADE-4B41-8E06-F54A0B74CCA3}"/>
                  </a:ext>
                </a:extLst>
              </p:cNvPr>
              <p:cNvSpPr/>
              <p:nvPr/>
            </p:nvSpPr>
            <p:spPr bwMode="auto">
              <a:xfrm rot="21052097">
                <a:off x="1085754" y="2920232"/>
                <a:ext cx="1413653" cy="1413777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  <p:sp>
            <p:nvSpPr>
              <p:cNvPr id="110" name="Ellipse 45">
                <a:extLst>
                  <a:ext uri="{FF2B5EF4-FFF2-40B4-BE49-F238E27FC236}">
                    <a16:creationId xmlns:a16="http://schemas.microsoft.com/office/drawing/2014/main" id="{EA4C11E0-266B-4727-AFC0-DD46E001D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880" y="2949939"/>
                <a:ext cx="1028874" cy="767711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CF9">
                      <a:alpha val="76999"/>
                    </a:srgbClr>
                  </a:gs>
                </a:gsLst>
                <a:lin ang="16200000"/>
              </a:gra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da-DK" altLang="zh-CN">
                  <a:solidFill>
                    <a:srgbClr val="FFFFFF"/>
                  </a:solidFill>
                  <a:latin typeface="黑体" panose="02010609060101010101" pitchFamily="49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Måne 115">
                <a:extLst>
                  <a:ext uri="{FF2B5EF4-FFF2-40B4-BE49-F238E27FC236}">
                    <a16:creationId xmlns:a16="http://schemas.microsoft.com/office/drawing/2014/main" id="{B5221844-DC60-4F51-8717-EA51126F87C0}"/>
                  </a:ext>
                </a:extLst>
              </p:cNvPr>
              <p:cNvSpPr/>
              <p:nvPr/>
            </p:nvSpPr>
            <p:spPr bwMode="auto">
              <a:xfrm rot="16552097">
                <a:off x="1446797" y="3308471"/>
                <a:ext cx="622393" cy="1372317"/>
              </a:xfrm>
              <a:prstGeom prst="moon">
                <a:avLst>
                  <a:gd name="adj" fmla="val 18952"/>
                </a:avLst>
              </a:prstGeom>
              <a:gradFill flip="none" rotWithShape="1">
                <a:gsLst>
                  <a:gs pos="24000">
                    <a:sysClr val="windowText" lastClr="000000">
                      <a:alpha val="2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altLang="zh-CN">
                  <a:solidFill>
                    <a:srgbClr val="FFFFFF"/>
                  </a:solidFill>
                  <a:ea typeface="+mn-ea"/>
                </a:endParaRPr>
              </a:p>
            </p:txBody>
          </p:sp>
        </p:grpSp>
      </p:grpSp>
      <p:sp>
        <p:nvSpPr>
          <p:cNvPr id="112" name="右箭头 38">
            <a:extLst>
              <a:ext uri="{FF2B5EF4-FFF2-40B4-BE49-F238E27FC236}">
                <a16:creationId xmlns:a16="http://schemas.microsoft.com/office/drawing/2014/main" id="{F55DBE32-F10A-4F6A-9A8F-6C5CFD3BF420}"/>
              </a:ext>
            </a:extLst>
          </p:cNvPr>
          <p:cNvSpPr/>
          <p:nvPr/>
        </p:nvSpPr>
        <p:spPr bwMode="auto">
          <a:xfrm>
            <a:off x="4827904" y="5568514"/>
            <a:ext cx="222250" cy="20796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13" name="组合 62">
            <a:extLst>
              <a:ext uri="{FF2B5EF4-FFF2-40B4-BE49-F238E27FC236}">
                <a16:creationId xmlns:a16="http://schemas.microsoft.com/office/drawing/2014/main" id="{0933CD62-FC75-4170-82BB-B1D111FEC87B}"/>
              </a:ext>
            </a:extLst>
          </p:cNvPr>
          <p:cNvGrpSpPr/>
          <p:nvPr/>
        </p:nvGrpSpPr>
        <p:grpSpPr bwMode="auto">
          <a:xfrm>
            <a:off x="5589234" y="5438331"/>
            <a:ext cx="5796321" cy="517472"/>
            <a:chOff x="2537166" y="3097155"/>
            <a:chExt cx="5062700" cy="507098"/>
          </a:xfrm>
        </p:grpSpPr>
        <p:sp>
          <p:nvSpPr>
            <p:cNvPr id="114" name="Rektangel 32">
              <a:extLst>
                <a:ext uri="{FF2B5EF4-FFF2-40B4-BE49-F238E27FC236}">
                  <a16:creationId xmlns:a16="http://schemas.microsoft.com/office/drawing/2014/main" id="{1A4EAD14-D199-471D-9F71-CE0DF87C9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776" y="3097155"/>
              <a:ext cx="5044090" cy="507098"/>
            </a:xfrm>
            <a:prstGeom prst="roundRect">
              <a:avLst/>
            </a:prstGeom>
            <a:solidFill>
              <a:schemeClr val="accent1"/>
            </a:solidFill>
            <a:ln w="12700" algn="ctr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黑体" panose="02010609060101010101" pitchFamily="49" charset="-122"/>
                <a:buAutoNum type="arabicPeriod"/>
                <a:defRPr/>
              </a:pPr>
              <a:endParaRPr lang="zh-CN" altLang="zh-CN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4">
              <a:extLst>
                <a:ext uri="{FF2B5EF4-FFF2-40B4-BE49-F238E27FC236}">
                  <a16:creationId xmlns:a16="http://schemas.microsoft.com/office/drawing/2014/main" id="{1EF1AF1B-E9F4-438F-A2DA-30DA26C01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166" y="3138469"/>
              <a:ext cx="4969306" cy="4524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八、经费预算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428801"/>
      </p:ext>
    </p:extLst>
  </p:cSld>
  <p:clrMapOvr>
    <a:masterClrMapping/>
  </p:clrMapOvr>
  <p:transition spd="slow" advTm="0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1B7D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41B7D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1B7D0"/>
    </a:accent1>
    <a:accent2>
      <a:srgbClr val="0187AC"/>
    </a:accent2>
    <a:accent3>
      <a:srgbClr val="1AA4BE"/>
    </a:accent3>
    <a:accent4>
      <a:srgbClr val="52C3CB"/>
    </a:accent4>
    <a:accent5>
      <a:srgbClr val="42BDC6"/>
    </a:accent5>
    <a:accent6>
      <a:srgbClr val="168EA6"/>
    </a:accent6>
    <a:hlink>
      <a:srgbClr val="41B7D0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4596</TotalTime>
  <Words>506</Words>
  <Application>Microsoft Office PowerPoint</Application>
  <PresentationFormat>宽屏</PresentationFormat>
  <Paragraphs>102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仿宋_GB2312</vt:lpstr>
      <vt:lpstr>黑体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陈 海</cp:lastModifiedBy>
  <cp:revision>467</cp:revision>
  <dcterms:created xsi:type="dcterms:W3CDTF">2017-06-22T13:04:00Z</dcterms:created>
  <dcterms:modified xsi:type="dcterms:W3CDTF">2018-08-04T08:45:01Z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